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42"/>
  </p:notesMasterIdLst>
  <p:sldIdLst>
    <p:sldId id="283" r:id="rId2"/>
    <p:sldId id="299" r:id="rId3"/>
    <p:sldId id="300" r:id="rId4"/>
    <p:sldId id="301" r:id="rId5"/>
    <p:sldId id="302" r:id="rId6"/>
    <p:sldId id="303" r:id="rId7"/>
    <p:sldId id="286" r:id="rId8"/>
    <p:sldId id="291" r:id="rId9"/>
    <p:sldId id="289" r:id="rId10"/>
    <p:sldId id="290" r:id="rId11"/>
    <p:sldId id="285" r:id="rId12"/>
    <p:sldId id="308" r:id="rId13"/>
    <p:sldId id="336" r:id="rId14"/>
    <p:sldId id="298" r:id="rId15"/>
    <p:sldId id="304" r:id="rId16"/>
    <p:sldId id="309" r:id="rId17"/>
    <p:sldId id="310" r:id="rId18"/>
    <p:sldId id="311" r:id="rId19"/>
    <p:sldId id="312" r:id="rId20"/>
    <p:sldId id="313" r:id="rId21"/>
    <p:sldId id="314" r:id="rId22"/>
    <p:sldId id="315" r:id="rId23"/>
    <p:sldId id="316" r:id="rId24"/>
    <p:sldId id="322" r:id="rId25"/>
    <p:sldId id="323" r:id="rId26"/>
    <p:sldId id="324" r:id="rId27"/>
    <p:sldId id="325" r:id="rId28"/>
    <p:sldId id="326" r:id="rId29"/>
    <p:sldId id="327" r:id="rId30"/>
    <p:sldId id="328" r:id="rId31"/>
    <p:sldId id="329" r:id="rId32"/>
    <p:sldId id="330" r:id="rId33"/>
    <p:sldId id="331" r:id="rId34"/>
    <p:sldId id="332" r:id="rId35"/>
    <p:sldId id="306" r:id="rId36"/>
    <p:sldId id="333" r:id="rId37"/>
    <p:sldId id="334" r:id="rId38"/>
    <p:sldId id="335" r:id="rId39"/>
    <p:sldId id="281"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4" d="100"/>
          <a:sy n="44" d="100"/>
        </p:scale>
        <p:origin x="77"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D77A7-14A0-420A-B437-CF1896B78195}" type="datetimeFigureOut">
              <a:rPr lang="en-IN" smtClean="0"/>
              <a:t>15-04-2024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015A8-0C44-43C9-BF47-0BD25467B802}" type="slidenum">
              <a:rPr lang="en-IN" smtClean="0"/>
              <a:t>‹#›</a:t>
            </a:fld>
            <a:endParaRPr lang="en-IN"/>
          </a:p>
        </p:txBody>
      </p:sp>
    </p:spTree>
    <p:extLst>
      <p:ext uri="{BB962C8B-B14F-4D97-AF65-F5344CB8AC3E}">
        <p14:creationId xmlns:p14="http://schemas.microsoft.com/office/powerpoint/2010/main" val="3998155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1A70EB-668A-4A6B-A204-3C2A7EBC7E96}" type="datetimeFigureOut">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EFD811-5986-4D9C-9728-3B08225F52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67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1A70EB-668A-4A6B-A204-3C2A7EBC7E96}" type="datetimeFigureOut">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EFD811-5986-4D9C-9728-3B08225F5234}" type="slidenum">
              <a:rPr lang="en-IN" smtClean="0"/>
              <a:t>‹#›</a:t>
            </a:fld>
            <a:endParaRPr lang="en-IN"/>
          </a:p>
        </p:txBody>
      </p:sp>
    </p:spTree>
    <p:extLst>
      <p:ext uri="{BB962C8B-B14F-4D97-AF65-F5344CB8AC3E}">
        <p14:creationId xmlns:p14="http://schemas.microsoft.com/office/powerpoint/2010/main" val="2971080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1A70EB-668A-4A6B-A204-3C2A7EBC7E96}" type="datetimeFigureOut">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EFD811-5986-4D9C-9728-3B08225F5234}" type="slidenum">
              <a:rPr lang="en-IN" smtClean="0"/>
              <a:t>‹#›</a:t>
            </a:fld>
            <a:endParaRPr lang="en-IN"/>
          </a:p>
        </p:txBody>
      </p:sp>
    </p:spTree>
    <p:extLst>
      <p:ext uri="{BB962C8B-B14F-4D97-AF65-F5344CB8AC3E}">
        <p14:creationId xmlns:p14="http://schemas.microsoft.com/office/powerpoint/2010/main" val="4158054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1A70EB-668A-4A6B-A204-3C2A7EBC7E96}" type="datetimeFigureOut">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EFD811-5986-4D9C-9728-3B08225F5234}" type="slidenum">
              <a:rPr lang="en-IN" smtClean="0"/>
              <a:t>‹#›</a:t>
            </a:fld>
            <a:endParaRPr lang="en-IN"/>
          </a:p>
        </p:txBody>
      </p:sp>
    </p:spTree>
    <p:extLst>
      <p:ext uri="{BB962C8B-B14F-4D97-AF65-F5344CB8AC3E}">
        <p14:creationId xmlns:p14="http://schemas.microsoft.com/office/powerpoint/2010/main" val="314986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1A70EB-668A-4A6B-A204-3C2A7EBC7E96}" type="datetimeFigureOut">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4EFD811-5986-4D9C-9728-3B08225F523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452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1A70EB-668A-4A6B-A204-3C2A7EBC7E96}" type="datetimeFigureOut">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EFD811-5986-4D9C-9728-3B08225F5234}" type="slidenum">
              <a:rPr lang="en-IN" smtClean="0"/>
              <a:t>‹#›</a:t>
            </a:fld>
            <a:endParaRPr lang="en-IN"/>
          </a:p>
        </p:txBody>
      </p:sp>
    </p:spTree>
    <p:extLst>
      <p:ext uri="{BB962C8B-B14F-4D97-AF65-F5344CB8AC3E}">
        <p14:creationId xmlns:p14="http://schemas.microsoft.com/office/powerpoint/2010/main" val="1724280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1A70EB-668A-4A6B-A204-3C2A7EBC7E96}" type="datetimeFigureOut">
              <a:rPr lang="en-IN" smtClean="0"/>
              <a:t>15-04-2024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4EFD811-5986-4D9C-9728-3B08225F5234}" type="slidenum">
              <a:rPr lang="en-IN" smtClean="0"/>
              <a:t>‹#›</a:t>
            </a:fld>
            <a:endParaRPr lang="en-IN"/>
          </a:p>
        </p:txBody>
      </p:sp>
    </p:spTree>
    <p:extLst>
      <p:ext uri="{BB962C8B-B14F-4D97-AF65-F5344CB8AC3E}">
        <p14:creationId xmlns:p14="http://schemas.microsoft.com/office/powerpoint/2010/main" val="1020278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1A70EB-668A-4A6B-A204-3C2A7EBC7E96}" type="datetimeFigureOut">
              <a:rPr lang="en-IN" smtClean="0"/>
              <a:t>15-04-2024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4EFD811-5986-4D9C-9728-3B08225F5234}" type="slidenum">
              <a:rPr lang="en-IN" smtClean="0"/>
              <a:t>‹#›</a:t>
            </a:fld>
            <a:endParaRPr lang="en-IN"/>
          </a:p>
        </p:txBody>
      </p:sp>
    </p:spTree>
    <p:extLst>
      <p:ext uri="{BB962C8B-B14F-4D97-AF65-F5344CB8AC3E}">
        <p14:creationId xmlns:p14="http://schemas.microsoft.com/office/powerpoint/2010/main" val="1947267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A1A70EB-668A-4A6B-A204-3C2A7EBC7E96}" type="datetimeFigureOut">
              <a:rPr lang="en-IN" smtClean="0"/>
              <a:t>15-04-2024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44EFD811-5986-4D9C-9728-3B08225F5234}" type="slidenum">
              <a:rPr lang="en-IN" smtClean="0"/>
              <a:t>‹#›</a:t>
            </a:fld>
            <a:endParaRPr lang="en-IN"/>
          </a:p>
        </p:txBody>
      </p:sp>
    </p:spTree>
    <p:extLst>
      <p:ext uri="{BB962C8B-B14F-4D97-AF65-F5344CB8AC3E}">
        <p14:creationId xmlns:p14="http://schemas.microsoft.com/office/powerpoint/2010/main" val="79526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A1A70EB-668A-4A6B-A204-3C2A7EBC7E96}" type="datetimeFigureOut">
              <a:rPr lang="en-IN" smtClean="0"/>
              <a:t>15-04-2024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4EFD811-5986-4D9C-9728-3B08225F5234}" type="slidenum">
              <a:rPr lang="en-IN" smtClean="0"/>
              <a:t>‹#›</a:t>
            </a:fld>
            <a:endParaRPr lang="en-IN"/>
          </a:p>
        </p:txBody>
      </p:sp>
    </p:spTree>
    <p:extLst>
      <p:ext uri="{BB962C8B-B14F-4D97-AF65-F5344CB8AC3E}">
        <p14:creationId xmlns:p14="http://schemas.microsoft.com/office/powerpoint/2010/main" val="3032550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A70EB-668A-4A6B-A204-3C2A7EBC7E96}" type="datetimeFigureOut">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4EFD811-5986-4D9C-9728-3B08225F5234}" type="slidenum">
              <a:rPr lang="en-IN" smtClean="0"/>
              <a:t>‹#›</a:t>
            </a:fld>
            <a:endParaRPr lang="en-IN"/>
          </a:p>
        </p:txBody>
      </p:sp>
    </p:spTree>
    <p:extLst>
      <p:ext uri="{BB962C8B-B14F-4D97-AF65-F5344CB8AC3E}">
        <p14:creationId xmlns:p14="http://schemas.microsoft.com/office/powerpoint/2010/main" val="133133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A1A70EB-668A-4A6B-A204-3C2A7EBC7E96}" type="datetimeFigureOut">
              <a:rPr lang="en-IN" smtClean="0"/>
              <a:t>15-04-2024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4EFD811-5986-4D9C-9728-3B08225F523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85143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5" name="Picture 4"/>
          <p:cNvPicPr>
            <a:picLocks noChangeAspect="1"/>
          </p:cNvPicPr>
          <p:nvPr/>
        </p:nvPicPr>
        <p:blipFill>
          <a:blip r:embed="rId2"/>
          <a:stretch>
            <a:fillRect/>
          </a:stretch>
        </p:blipFill>
        <p:spPr>
          <a:xfrm>
            <a:off x="0" y="-89012"/>
            <a:ext cx="14011275" cy="7829550"/>
          </a:xfrm>
          <a:prstGeom prst="rect">
            <a:avLst/>
          </a:prstGeom>
        </p:spPr>
      </p:pic>
    </p:spTree>
    <p:extLst>
      <p:ext uri="{BB962C8B-B14F-4D97-AF65-F5344CB8AC3E}">
        <p14:creationId xmlns:p14="http://schemas.microsoft.com/office/powerpoint/2010/main" val="4102316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48640" y="1096962"/>
            <a:ext cx="11033760" cy="5192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548640" y="304800"/>
            <a:ext cx="7467600" cy="792162"/>
          </a:xfrm>
        </p:spPr>
        <p:txBody>
          <a:bodyPr>
            <a:normAutofit/>
          </a:bodyPr>
          <a:lstStyle/>
          <a:p>
            <a:r>
              <a:rPr lang="en-US" sz="4300" b="1" dirty="0">
                <a:latin typeface="+mn-lt"/>
              </a:rPr>
              <a:t>Introduction to Jupyter</a:t>
            </a:r>
          </a:p>
        </p:txBody>
      </p:sp>
    </p:spTree>
    <p:extLst>
      <p:ext uri="{BB962C8B-B14F-4D97-AF65-F5344CB8AC3E}">
        <p14:creationId xmlns:p14="http://schemas.microsoft.com/office/powerpoint/2010/main" val="207270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469880" cy="1450757"/>
          </a:xfrm>
        </p:spPr>
        <p:txBody>
          <a:bodyPr/>
          <a:lstStyle/>
          <a:p>
            <a:r>
              <a:rPr lang="en-US" b="1" dirty="0">
                <a:latin typeface="+mn-lt"/>
              </a:rPr>
              <a:t>Python is Interpreted and Compiled Both</a:t>
            </a:r>
            <a:endParaRPr lang="en-IN" b="1" dirty="0">
              <a:latin typeface="+mn-lt"/>
            </a:endParaRPr>
          </a:p>
        </p:txBody>
      </p:sp>
      <p:pic>
        <p:nvPicPr>
          <p:cNvPr id="4" name="Content Placeholder 3"/>
          <p:cNvPicPr>
            <a:picLocks noGrp="1" noChangeAspect="1"/>
          </p:cNvPicPr>
          <p:nvPr>
            <p:ph idx="1"/>
          </p:nvPr>
        </p:nvPicPr>
        <p:blipFill>
          <a:blip r:embed="rId2"/>
          <a:stretch>
            <a:fillRect/>
          </a:stretch>
        </p:blipFill>
        <p:spPr>
          <a:xfrm>
            <a:off x="310896" y="1910271"/>
            <a:ext cx="4403731" cy="4022725"/>
          </a:xfrm>
          <a:prstGeom prst="rect">
            <a:avLst/>
          </a:prstGeom>
        </p:spPr>
      </p:pic>
      <p:sp>
        <p:nvSpPr>
          <p:cNvPr id="5" name="TextBox 4"/>
          <p:cNvSpPr txBox="1"/>
          <p:nvPr/>
        </p:nvSpPr>
        <p:spPr>
          <a:xfrm>
            <a:off x="4791456" y="2057400"/>
            <a:ext cx="6080760" cy="3693319"/>
          </a:xfrm>
          <a:prstGeom prst="rect">
            <a:avLst/>
          </a:prstGeom>
          <a:noFill/>
        </p:spPr>
        <p:txBody>
          <a:bodyPr wrap="square" rtlCol="0">
            <a:spAutoFit/>
          </a:bodyPr>
          <a:lstStyle/>
          <a:p>
            <a:r>
              <a:rPr lang="en-US" b="1" dirty="0"/>
              <a:t>Step1: </a:t>
            </a:r>
            <a:r>
              <a:rPr lang="en-US" dirty="0"/>
              <a:t>Create a simple python code</a:t>
            </a:r>
          </a:p>
          <a:p>
            <a:endParaRPr lang="en-US" dirty="0"/>
          </a:p>
          <a:p>
            <a:endParaRPr lang="en-US" dirty="0"/>
          </a:p>
          <a:p>
            <a:r>
              <a:rPr lang="en-US" b="1" dirty="0"/>
              <a:t>Step2: </a:t>
            </a:r>
            <a:r>
              <a:rPr lang="en-US" dirty="0"/>
              <a:t>Save the file with .</a:t>
            </a:r>
            <a:r>
              <a:rPr lang="en-US" dirty="0" err="1"/>
              <a:t>py</a:t>
            </a:r>
            <a:r>
              <a:rPr lang="en-US" dirty="0"/>
              <a:t> extension</a:t>
            </a:r>
          </a:p>
          <a:p>
            <a:endParaRPr lang="en-US" dirty="0"/>
          </a:p>
          <a:p>
            <a:r>
              <a:rPr lang="en-US" b="1" dirty="0"/>
              <a:t>Step3: </a:t>
            </a:r>
            <a:r>
              <a:rPr lang="en-US" dirty="0"/>
              <a:t>Open the terminal and try running the </a:t>
            </a:r>
          </a:p>
          <a:p>
            <a:r>
              <a:rPr lang="en-US" dirty="0"/>
              <a:t>Program</a:t>
            </a:r>
          </a:p>
          <a:p>
            <a:endParaRPr lang="en-US" dirty="0"/>
          </a:p>
          <a:p>
            <a:endParaRPr lang="en-US" dirty="0"/>
          </a:p>
          <a:p>
            <a:r>
              <a:rPr lang="en-US" b="1" dirty="0"/>
              <a:t>Step4: </a:t>
            </a:r>
            <a:r>
              <a:rPr lang="en-US" dirty="0"/>
              <a:t>A folder named </a:t>
            </a:r>
            <a:r>
              <a:rPr lang="en-US" b="1" dirty="0" err="1"/>
              <a:t>pycache</a:t>
            </a:r>
            <a:r>
              <a:rPr lang="en-US" dirty="0"/>
              <a:t> is being generated. Which contains a file named </a:t>
            </a:r>
            <a:r>
              <a:rPr lang="en-US" b="1" dirty="0"/>
              <a:t>trial101.cpython-311.pyc</a:t>
            </a:r>
            <a:r>
              <a:rPr lang="en-US" dirty="0"/>
              <a:t>, which is byte code generated after compilation.</a:t>
            </a:r>
          </a:p>
          <a:p>
            <a:endParaRPr lang="en-IN" dirty="0"/>
          </a:p>
        </p:txBody>
      </p:sp>
      <p:pic>
        <p:nvPicPr>
          <p:cNvPr id="6" name="Picture 5"/>
          <p:cNvPicPr>
            <a:picLocks noChangeAspect="1"/>
          </p:cNvPicPr>
          <p:nvPr/>
        </p:nvPicPr>
        <p:blipFill>
          <a:blip r:embed="rId3"/>
          <a:stretch>
            <a:fillRect/>
          </a:stretch>
        </p:blipFill>
        <p:spPr>
          <a:xfrm>
            <a:off x="8668512" y="1850144"/>
            <a:ext cx="3117342" cy="807420"/>
          </a:xfrm>
          <a:prstGeom prst="rect">
            <a:avLst/>
          </a:prstGeom>
        </p:spPr>
      </p:pic>
      <p:pic>
        <p:nvPicPr>
          <p:cNvPr id="7" name="Picture 6"/>
          <p:cNvPicPr>
            <a:picLocks noChangeAspect="1"/>
          </p:cNvPicPr>
          <p:nvPr/>
        </p:nvPicPr>
        <p:blipFill rotWithShape="1">
          <a:blip r:embed="rId4"/>
          <a:srcRect l="21382" t="8862" r="9934" b="18132"/>
          <a:stretch/>
        </p:blipFill>
        <p:spPr>
          <a:xfrm>
            <a:off x="9824847" y="2693479"/>
            <a:ext cx="804672" cy="1161289"/>
          </a:xfrm>
          <a:prstGeom prst="rect">
            <a:avLst/>
          </a:prstGeom>
        </p:spPr>
      </p:pic>
      <p:pic>
        <p:nvPicPr>
          <p:cNvPr id="8" name="Picture 7"/>
          <p:cNvPicPr>
            <a:picLocks noChangeAspect="1"/>
          </p:cNvPicPr>
          <p:nvPr/>
        </p:nvPicPr>
        <p:blipFill>
          <a:blip r:embed="rId5"/>
          <a:stretch>
            <a:fillRect/>
          </a:stretch>
        </p:blipFill>
        <p:spPr>
          <a:xfrm>
            <a:off x="6023229" y="3784699"/>
            <a:ext cx="2724150" cy="581025"/>
          </a:xfrm>
          <a:prstGeom prst="rect">
            <a:avLst/>
          </a:prstGeom>
        </p:spPr>
      </p:pic>
      <p:pic>
        <p:nvPicPr>
          <p:cNvPr id="9" name="Picture 8"/>
          <p:cNvPicPr>
            <a:picLocks noChangeAspect="1"/>
          </p:cNvPicPr>
          <p:nvPr/>
        </p:nvPicPr>
        <p:blipFill>
          <a:blip r:embed="rId6"/>
          <a:stretch>
            <a:fillRect/>
          </a:stretch>
        </p:blipFill>
        <p:spPr>
          <a:xfrm>
            <a:off x="10741086" y="4690269"/>
            <a:ext cx="1175899" cy="1242727"/>
          </a:xfrm>
          <a:prstGeom prst="rect">
            <a:avLst/>
          </a:prstGeom>
        </p:spPr>
      </p:pic>
    </p:spTree>
    <p:extLst>
      <p:ext uri="{BB962C8B-B14F-4D97-AF65-F5344CB8AC3E}">
        <p14:creationId xmlns:p14="http://schemas.microsoft.com/office/powerpoint/2010/main" val="207287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Practice Programs</a:t>
            </a:r>
            <a:endParaRPr lang="en-IN" b="1" dirty="0">
              <a:latin typeface="+mn-lt"/>
            </a:endParaRPr>
          </a:p>
        </p:txBody>
      </p:sp>
      <p:pic>
        <p:nvPicPr>
          <p:cNvPr id="4" name="Content Placeholder 3"/>
          <p:cNvPicPr>
            <a:picLocks noGrp="1" noChangeAspect="1"/>
          </p:cNvPicPr>
          <p:nvPr>
            <p:ph idx="1"/>
          </p:nvPr>
        </p:nvPicPr>
        <p:blipFill>
          <a:blip r:embed="rId2"/>
          <a:stretch>
            <a:fillRect/>
          </a:stretch>
        </p:blipFill>
        <p:spPr>
          <a:xfrm>
            <a:off x="1097280" y="1846898"/>
            <a:ext cx="2085975" cy="790575"/>
          </a:xfrm>
          <a:prstGeom prst="rect">
            <a:avLst/>
          </a:prstGeom>
        </p:spPr>
      </p:pic>
      <p:pic>
        <p:nvPicPr>
          <p:cNvPr id="5" name="Picture 4"/>
          <p:cNvPicPr>
            <a:picLocks noChangeAspect="1"/>
          </p:cNvPicPr>
          <p:nvPr/>
        </p:nvPicPr>
        <p:blipFill>
          <a:blip r:embed="rId3"/>
          <a:stretch>
            <a:fillRect/>
          </a:stretch>
        </p:blipFill>
        <p:spPr>
          <a:xfrm>
            <a:off x="1187132" y="3116898"/>
            <a:ext cx="3762375" cy="1438275"/>
          </a:xfrm>
          <a:prstGeom prst="rect">
            <a:avLst/>
          </a:prstGeom>
        </p:spPr>
      </p:pic>
      <p:pic>
        <p:nvPicPr>
          <p:cNvPr id="6" name="Picture 5"/>
          <p:cNvPicPr>
            <a:picLocks noChangeAspect="1"/>
          </p:cNvPicPr>
          <p:nvPr/>
        </p:nvPicPr>
        <p:blipFill rotWithShape="1">
          <a:blip r:embed="rId4"/>
          <a:srcRect r="11525"/>
          <a:stretch/>
        </p:blipFill>
        <p:spPr>
          <a:xfrm>
            <a:off x="8201024" y="1846898"/>
            <a:ext cx="3665856" cy="1857375"/>
          </a:xfrm>
          <a:prstGeom prst="rect">
            <a:avLst/>
          </a:prstGeom>
        </p:spPr>
      </p:pic>
      <p:sp>
        <p:nvSpPr>
          <p:cNvPr id="8" name="Rectangle 2"/>
          <p:cNvSpPr>
            <a:spLocks noChangeArrowheads="1"/>
          </p:cNvSpPr>
          <p:nvPr/>
        </p:nvSpPr>
        <p:spPr bwMode="auto">
          <a:xfrm>
            <a:off x="4531360" y="1846898"/>
            <a:ext cx="2794000" cy="830997"/>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222222"/>
                </a:solidFill>
                <a:effectLst/>
                <a:latin typeface="Inter-Regular"/>
              </a:rPr>
              <a:t>line continuation character (</a:t>
            </a:r>
            <a:r>
              <a:rPr kumimoji="0" lang="en-US" sz="1100" b="0" i="0" u="none" strike="noStrike" cap="none" normalizeH="0" baseline="0" dirty="0">
                <a:ln>
                  <a:noFill/>
                </a:ln>
                <a:solidFill>
                  <a:srgbClr val="6C0B24"/>
                </a:solidFill>
                <a:effectLst/>
                <a:latin typeface="Consolas" panose="020B0609020204030204" pitchFamily="49" charset="0"/>
              </a:rPr>
              <a:t>\</a:t>
            </a:r>
            <a:r>
              <a:rPr kumimoji="0" lang="en-US" sz="1600" b="0" i="0" u="none" strike="noStrike" cap="none" normalizeH="0" baseline="0" dirty="0">
                <a:ln>
                  <a:noFill/>
                </a:ln>
                <a:solidFill>
                  <a:srgbClr val="222222"/>
                </a:solidFill>
                <a:effectLst/>
                <a:latin typeface="Inter-Regular"/>
              </a:rPr>
              <a:t>). This is known as an explicit continuation.</a:t>
            </a:r>
            <a:r>
              <a:rPr kumimoji="0" lang="en-US" sz="1000" b="0" i="0" u="none" strike="noStrike" cap="none" normalizeH="0" baseline="0" dirty="0">
                <a:ln>
                  <a:noFill/>
                </a:ln>
                <a:solidFill>
                  <a:schemeClr val="tx1"/>
                </a:solidFill>
                <a:effectLst/>
              </a:rPr>
              <a:t> </a:t>
            </a:r>
            <a:endParaRPr kumimoji="0" lang="en-US" sz="2400" b="0" i="0" u="none" strike="noStrike" cap="none" normalizeH="0" baseline="0" dirty="0">
              <a:ln>
                <a:noFill/>
              </a:ln>
              <a:solidFill>
                <a:schemeClr val="tx1"/>
              </a:solidFill>
              <a:effectLst/>
              <a:latin typeface="Arial" panose="020B0604020202020204" pitchFamily="34" charset="0"/>
            </a:endParaRPr>
          </a:p>
        </p:txBody>
      </p:sp>
      <p:sp>
        <p:nvSpPr>
          <p:cNvPr id="9" name="Right Arrow 8"/>
          <p:cNvSpPr/>
          <p:nvPr/>
        </p:nvSpPr>
        <p:spPr>
          <a:xfrm>
            <a:off x="7406640" y="2242185"/>
            <a:ext cx="701040" cy="395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5"/>
          <a:stretch>
            <a:fillRect/>
          </a:stretch>
        </p:blipFill>
        <p:spPr>
          <a:xfrm>
            <a:off x="8019414" y="3922395"/>
            <a:ext cx="4029075" cy="2305050"/>
          </a:xfrm>
          <a:prstGeom prst="rect">
            <a:avLst/>
          </a:prstGeom>
        </p:spPr>
      </p:pic>
      <p:sp>
        <p:nvSpPr>
          <p:cNvPr id="11" name="Rectangle 2"/>
          <p:cNvSpPr>
            <a:spLocks noChangeArrowheads="1"/>
          </p:cNvSpPr>
          <p:nvPr/>
        </p:nvSpPr>
        <p:spPr bwMode="auto">
          <a:xfrm>
            <a:off x="4531360" y="4957049"/>
            <a:ext cx="2794000" cy="58477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IN" sz="1600" dirty="0"/>
              <a:t>Semi-column to Separate Multiple Statements</a:t>
            </a:r>
          </a:p>
        </p:txBody>
      </p:sp>
      <p:sp>
        <p:nvSpPr>
          <p:cNvPr id="12" name="Right Arrow 11"/>
          <p:cNvSpPr/>
          <p:nvPr/>
        </p:nvSpPr>
        <p:spPr>
          <a:xfrm>
            <a:off x="7318374" y="5074920"/>
            <a:ext cx="701040" cy="395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8203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Indentation</a:t>
            </a:r>
            <a:endParaRPr lang="en-IN" b="1" dirty="0">
              <a:latin typeface="+mn-lt"/>
            </a:endParaRPr>
          </a:p>
        </p:txBody>
      </p:sp>
      <p:pic>
        <p:nvPicPr>
          <p:cNvPr id="4098" name="Picture 2" descr="Indentation in Pyth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9362" y="2146618"/>
            <a:ext cx="8778557" cy="370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953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Python Data Types</a:t>
            </a:r>
            <a:endParaRPr lang="en-IN" b="1" dirty="0">
              <a:latin typeface="+mn-lt"/>
            </a:endParaRPr>
          </a:p>
        </p:txBody>
      </p:sp>
      <p:pic>
        <p:nvPicPr>
          <p:cNvPr id="6" name="Picture 2" descr="https://lh4.googleusercontent.com/NoMh_Lb7JzfmfEggY-g22ypB2r-8pTX384-sCCYABf3n_fCVtb44GNbOQpw-AXdy9uDekkmxwcKAgVg2csV3hMulW5V_er4PDGIVQngAiur8L_3sgfO0NmQZdNvIG5hFQjSYBEJUIwPmNvwIV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3436" y="1846263"/>
            <a:ext cx="706545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033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Numeric Data Type</a:t>
            </a:r>
            <a:endParaRPr lang="en-IN" b="1" dirty="0">
              <a:latin typeface="+mn-lt"/>
            </a:endParaRPr>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629920" y="1737360"/>
            <a:ext cx="11178540" cy="4335039"/>
          </a:xfrm>
          <a:prstGeom prst="rect">
            <a:avLst/>
          </a:prstGeom>
        </p:spPr>
      </p:pic>
    </p:spTree>
    <p:extLst>
      <p:ext uri="{BB962C8B-B14F-4D97-AF65-F5344CB8AC3E}">
        <p14:creationId xmlns:p14="http://schemas.microsoft.com/office/powerpoint/2010/main" val="3546083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Integer Data Type</a:t>
            </a:r>
            <a:endParaRPr lang="en-IN" dirty="0">
              <a:latin typeface="+mn-lt"/>
            </a:endParaRPr>
          </a:p>
        </p:txBody>
      </p:sp>
      <p:sp>
        <p:nvSpPr>
          <p:cNvPr id="3" name="Content Placeholder 2"/>
          <p:cNvSpPr>
            <a:spLocks noGrp="1"/>
          </p:cNvSpPr>
          <p:nvPr>
            <p:ph idx="1"/>
          </p:nvPr>
        </p:nvSpPr>
        <p:spPr/>
        <p:txBody>
          <a:bodyPr>
            <a:normAutofit lnSpcReduction="10000"/>
          </a:bodyPr>
          <a:lstStyle/>
          <a:p>
            <a:pPr algn="just"/>
            <a:r>
              <a:rPr lang="en-US" sz="2400" dirty="0"/>
              <a:t>In Python, there is effectively no limit to how long an integer value can be. Of course, it is constrained by the amount of memory your system has, as are all things, but beyond that an integer can be as long as you need it to be. Example-</a:t>
            </a:r>
          </a:p>
          <a:p>
            <a:pPr algn="just"/>
            <a:endParaRPr lang="en-US" sz="2400" dirty="0"/>
          </a:p>
          <a:p>
            <a:pPr algn="just"/>
            <a:r>
              <a:rPr lang="en-US" sz="2400" dirty="0"/>
              <a:t>print(4.2)</a:t>
            </a:r>
          </a:p>
          <a:p>
            <a:pPr marL="0" indent="0" algn="just">
              <a:buNone/>
            </a:pPr>
            <a:r>
              <a:rPr lang="en-US" sz="2400" dirty="0"/>
              <a:t>  Output: 4.2</a:t>
            </a:r>
          </a:p>
          <a:p>
            <a:pPr marL="0" indent="0" algn="just">
              <a:buNone/>
            </a:pPr>
            <a:endParaRPr lang="en-US" sz="2400" dirty="0"/>
          </a:p>
          <a:p>
            <a:pPr algn="just"/>
            <a:r>
              <a:rPr lang="en-US" sz="2400" dirty="0"/>
              <a:t>print(123123123123123123123123123123 + 1) </a:t>
            </a:r>
          </a:p>
          <a:p>
            <a:pPr algn="just"/>
            <a:r>
              <a:rPr lang="en-US" sz="2400" dirty="0"/>
              <a:t>Output:  123123123123123123123123123124</a:t>
            </a:r>
          </a:p>
          <a:p>
            <a:endParaRPr lang="en-IN" dirty="0"/>
          </a:p>
        </p:txBody>
      </p:sp>
    </p:spTree>
    <p:extLst>
      <p:ext uri="{BB962C8B-B14F-4D97-AF65-F5344CB8AC3E}">
        <p14:creationId xmlns:p14="http://schemas.microsoft.com/office/powerpoint/2010/main" val="3885325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Float data type</a:t>
            </a:r>
            <a:endParaRPr lang="en-IN" b="1" dirty="0">
              <a:latin typeface="+mn-lt"/>
            </a:endParaRPr>
          </a:p>
        </p:txBody>
      </p:sp>
      <p:sp>
        <p:nvSpPr>
          <p:cNvPr id="3" name="Content Placeholder 2"/>
          <p:cNvSpPr>
            <a:spLocks noGrp="1"/>
          </p:cNvSpPr>
          <p:nvPr>
            <p:ph idx="1"/>
          </p:nvPr>
        </p:nvSpPr>
        <p:spPr/>
        <p:txBody>
          <a:bodyPr>
            <a:normAutofit fontScale="92500" lnSpcReduction="20000"/>
          </a:bodyPr>
          <a:lstStyle/>
          <a:p>
            <a:r>
              <a:rPr lang="en-US" sz="2600" dirty="0"/>
              <a:t>The float type in Python designates a floating-point number. float values are specified with a decimal point. Optionally, the character e or E followed by a positive or negative integer may be appended to specify scientific notation. Example -</a:t>
            </a:r>
          </a:p>
          <a:p>
            <a:endParaRPr lang="en-US" sz="2600" dirty="0"/>
          </a:p>
          <a:p>
            <a:r>
              <a:rPr lang="en-US" sz="2600" dirty="0"/>
              <a:t>print(4.2)</a:t>
            </a:r>
          </a:p>
          <a:p>
            <a:pPr marL="0" indent="0">
              <a:buNone/>
            </a:pPr>
            <a:r>
              <a:rPr lang="en-US" sz="2600" dirty="0"/>
              <a:t>   Output: 4.2</a:t>
            </a:r>
          </a:p>
          <a:p>
            <a:pPr marL="0" indent="0">
              <a:buNone/>
            </a:pPr>
            <a:endParaRPr lang="en-US" sz="2600" dirty="0"/>
          </a:p>
          <a:p>
            <a:r>
              <a:rPr lang="en-US" sz="2600" dirty="0"/>
              <a:t>print(5.68 – 1.21) </a:t>
            </a:r>
          </a:p>
          <a:p>
            <a:pPr marL="0" indent="0">
              <a:buNone/>
            </a:pPr>
            <a:r>
              <a:rPr lang="en-US" sz="2600" dirty="0"/>
              <a:t>   Output: 4.47</a:t>
            </a:r>
          </a:p>
          <a:p>
            <a:endParaRPr lang="en-IN" dirty="0"/>
          </a:p>
        </p:txBody>
      </p:sp>
    </p:spTree>
    <p:extLst>
      <p:ext uri="{BB962C8B-B14F-4D97-AF65-F5344CB8AC3E}">
        <p14:creationId xmlns:p14="http://schemas.microsoft.com/office/powerpoint/2010/main" val="3246964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120" y="772478"/>
            <a:ext cx="7467600" cy="868362"/>
          </a:xfrm>
        </p:spPr>
        <p:txBody>
          <a:bodyPr/>
          <a:lstStyle/>
          <a:p>
            <a:r>
              <a:rPr lang="en-US" sz="4000" b="1" dirty="0">
                <a:latin typeface="+mn-lt"/>
              </a:rPr>
              <a:t>String Data Type (</a:t>
            </a:r>
            <a:r>
              <a:rPr lang="en-US" sz="4000" b="1" dirty="0" err="1">
                <a:latin typeface="+mn-lt"/>
              </a:rPr>
              <a:t>str</a:t>
            </a:r>
            <a:r>
              <a:rPr lang="en-US" sz="4000" b="1" dirty="0">
                <a:latin typeface="+mn-lt"/>
              </a:rPr>
              <a:t>)</a:t>
            </a:r>
            <a:endParaRPr lang="en-US" b="1" dirty="0">
              <a:latin typeface="+mn-lt"/>
            </a:endParaRPr>
          </a:p>
        </p:txBody>
      </p:sp>
      <p:sp>
        <p:nvSpPr>
          <p:cNvPr id="3" name="Content Placeholder 2"/>
          <p:cNvSpPr>
            <a:spLocks noGrp="1"/>
          </p:cNvSpPr>
          <p:nvPr>
            <p:ph sz="quarter" idx="1"/>
          </p:nvPr>
        </p:nvSpPr>
        <p:spPr>
          <a:xfrm>
            <a:off x="1087120" y="1717040"/>
            <a:ext cx="10281920" cy="4015232"/>
          </a:xfrm>
        </p:spPr>
        <p:txBody>
          <a:bodyPr>
            <a:noAutofit/>
          </a:bodyPr>
          <a:lstStyle/>
          <a:p>
            <a:r>
              <a:rPr lang="en-US" sz="2400" dirty="0"/>
              <a:t>In Python, Strings are arrays of bytes representing Unicode characters. A string is a collection of one or more characters put in a single quote, double-quote or triple quote. In python there is no character data type, a character is a string of length one. It is represented by </a:t>
            </a:r>
            <a:r>
              <a:rPr lang="en-US" sz="2400" dirty="0" err="1"/>
              <a:t>str</a:t>
            </a:r>
            <a:r>
              <a:rPr lang="en-US" sz="2400" dirty="0"/>
              <a:t> class.</a:t>
            </a:r>
          </a:p>
          <a:p>
            <a:r>
              <a:rPr lang="en-US" sz="2400" dirty="0"/>
              <a:t>Strings in Python can be created using single quotes or double quotes or even triple quotes. Ex –</a:t>
            </a:r>
          </a:p>
          <a:p>
            <a:endParaRPr lang="en-US" sz="2400" dirty="0"/>
          </a:p>
          <a:p>
            <a:r>
              <a:rPr lang="en-US" sz="2400" dirty="0"/>
              <a:t>String1 = ‘Python Programming’</a:t>
            </a:r>
          </a:p>
          <a:p>
            <a:pPr marL="0" indent="0">
              <a:buNone/>
            </a:pPr>
            <a:r>
              <a:rPr lang="en-US" sz="2400" dirty="0"/>
              <a:t>   print(String1)</a:t>
            </a:r>
          </a:p>
          <a:p>
            <a:pPr marL="0" indent="0">
              <a:buNone/>
            </a:pPr>
            <a:r>
              <a:rPr lang="en-US" sz="2400" dirty="0"/>
              <a:t>   Output – Python Programming </a:t>
            </a:r>
          </a:p>
        </p:txBody>
      </p:sp>
    </p:spTree>
    <p:extLst>
      <p:ext uri="{BB962C8B-B14F-4D97-AF65-F5344CB8AC3E}">
        <p14:creationId xmlns:p14="http://schemas.microsoft.com/office/powerpoint/2010/main" val="1161664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880" y="427038"/>
            <a:ext cx="7467600" cy="868362"/>
          </a:xfrm>
        </p:spPr>
        <p:txBody>
          <a:bodyPr/>
          <a:lstStyle/>
          <a:p>
            <a:r>
              <a:rPr lang="en-US" sz="4000" b="1" dirty="0">
                <a:latin typeface="+mn-lt"/>
              </a:rPr>
              <a:t>Type Function</a:t>
            </a:r>
            <a:endParaRPr lang="en-US" b="1" dirty="0">
              <a:latin typeface="+mn-lt"/>
            </a:endParaRPr>
          </a:p>
        </p:txBody>
      </p:sp>
      <p:sp>
        <p:nvSpPr>
          <p:cNvPr id="3" name="Content Placeholder 2"/>
          <p:cNvSpPr>
            <a:spLocks noGrp="1"/>
          </p:cNvSpPr>
          <p:nvPr>
            <p:ph sz="quarter" idx="1"/>
          </p:nvPr>
        </p:nvSpPr>
        <p:spPr>
          <a:xfrm>
            <a:off x="172720" y="1778000"/>
            <a:ext cx="11551920" cy="4695952"/>
          </a:xfrm>
        </p:spPr>
        <p:txBody>
          <a:bodyPr>
            <a:noAutofit/>
          </a:bodyPr>
          <a:lstStyle/>
          <a:p>
            <a:r>
              <a:rPr lang="en-US" sz="2400" dirty="0"/>
              <a:t>type() function is used to determine the type of data </a:t>
            </a:r>
            <a:r>
              <a:rPr lang="en-US" sz="2400" dirty="0" err="1"/>
              <a:t>type.Ex</a:t>
            </a:r>
            <a:r>
              <a:rPr lang="en-US" sz="2400" dirty="0"/>
              <a:t> –</a:t>
            </a:r>
          </a:p>
          <a:p>
            <a:pPr fontAlgn="base"/>
            <a:r>
              <a:rPr lang="en-US" sz="2400" dirty="0"/>
              <a:t>a = 5</a:t>
            </a:r>
          </a:p>
          <a:p>
            <a:pPr marL="0" indent="0" fontAlgn="base">
              <a:buNone/>
            </a:pPr>
            <a:r>
              <a:rPr lang="en-US" sz="2400" dirty="0"/>
              <a:t>  print("Type of a: ", type(a))                                         </a:t>
            </a:r>
          </a:p>
          <a:p>
            <a:pPr marL="0" indent="0" fontAlgn="base">
              <a:buNone/>
            </a:pPr>
            <a:r>
              <a:rPr lang="en-US" sz="2400" dirty="0"/>
              <a:t>  Output - Type of a:  &lt;class '</a:t>
            </a:r>
            <a:r>
              <a:rPr lang="en-US" sz="2400" dirty="0" err="1"/>
              <a:t>int</a:t>
            </a:r>
            <a:r>
              <a:rPr lang="en-US" sz="2400" dirty="0"/>
              <a:t>'&gt; </a:t>
            </a:r>
          </a:p>
          <a:p>
            <a:pPr marL="0" indent="0" fontAlgn="base">
              <a:buNone/>
            </a:pPr>
            <a:r>
              <a:rPr lang="en-US" sz="2400" dirty="0"/>
              <a:t>  </a:t>
            </a:r>
          </a:p>
          <a:p>
            <a:pPr fontAlgn="base"/>
            <a:r>
              <a:rPr lang="en-US" sz="2400" dirty="0"/>
              <a:t>b = 5.0</a:t>
            </a:r>
          </a:p>
          <a:p>
            <a:pPr marL="0" indent="0" fontAlgn="base">
              <a:buNone/>
            </a:pPr>
            <a:r>
              <a:rPr lang="en-US" sz="2400" dirty="0"/>
              <a:t>  print("\</a:t>
            </a:r>
            <a:r>
              <a:rPr lang="en-US" sz="2400" dirty="0" err="1"/>
              <a:t>nType</a:t>
            </a:r>
            <a:r>
              <a:rPr lang="en-US" sz="2400" dirty="0"/>
              <a:t> of b: ", type(b))</a:t>
            </a:r>
          </a:p>
          <a:p>
            <a:pPr marL="0" indent="0" fontAlgn="base">
              <a:buNone/>
            </a:pPr>
            <a:r>
              <a:rPr lang="en-US" sz="2400" dirty="0"/>
              <a:t>  Output - Type of a: &lt;class 'float'&gt;</a:t>
            </a:r>
          </a:p>
          <a:p>
            <a:pPr marL="0" indent="0" fontAlgn="base">
              <a:buNone/>
            </a:pPr>
            <a:r>
              <a:rPr lang="en-US" sz="2400" dirty="0"/>
              <a:t>  </a:t>
            </a:r>
          </a:p>
        </p:txBody>
      </p:sp>
      <p:pic>
        <p:nvPicPr>
          <p:cNvPr id="4" name="Picture 3"/>
          <p:cNvPicPr>
            <a:picLocks noChangeAspect="1"/>
          </p:cNvPicPr>
          <p:nvPr/>
        </p:nvPicPr>
        <p:blipFill>
          <a:blip r:embed="rId2"/>
          <a:stretch>
            <a:fillRect/>
          </a:stretch>
        </p:blipFill>
        <p:spPr>
          <a:xfrm>
            <a:off x="5654040" y="3809428"/>
            <a:ext cx="5638800" cy="2238375"/>
          </a:xfrm>
          <a:prstGeom prst="rect">
            <a:avLst/>
          </a:prstGeom>
        </p:spPr>
      </p:pic>
      <p:sp>
        <p:nvSpPr>
          <p:cNvPr id="5" name="Rectangle 4"/>
          <p:cNvSpPr/>
          <p:nvPr/>
        </p:nvSpPr>
        <p:spPr>
          <a:xfrm>
            <a:off x="162560" y="2286000"/>
            <a:ext cx="4663440" cy="1706880"/>
          </a:xfrm>
          <a:prstGeom prst="rect">
            <a:avLst/>
          </a:prstGeom>
          <a:noFill/>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93040" y="4340923"/>
            <a:ext cx="4663440" cy="1706880"/>
          </a:xfrm>
          <a:prstGeom prst="rect">
            <a:avLst/>
          </a:prstGeom>
          <a:noFill/>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948680" y="4340923"/>
            <a:ext cx="4663440" cy="1706880"/>
          </a:xfrm>
          <a:prstGeom prst="rect">
            <a:avLst/>
          </a:prstGeom>
          <a:noFill/>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099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Introduction to Python</a:t>
            </a:r>
            <a:endParaRPr lang="en-IN" b="1" dirty="0">
              <a:latin typeface="+mn-lt"/>
            </a:endParaRPr>
          </a:p>
        </p:txBody>
      </p:sp>
      <p:pic>
        <p:nvPicPr>
          <p:cNvPr id="4" name="Content Placeholder 3"/>
          <p:cNvPicPr>
            <a:picLocks noGrp="1" noChangeAspect="1"/>
          </p:cNvPicPr>
          <p:nvPr>
            <p:ph idx="1"/>
          </p:nvPr>
        </p:nvPicPr>
        <p:blipFill>
          <a:blip r:embed="rId2"/>
          <a:stretch>
            <a:fillRect/>
          </a:stretch>
        </p:blipFill>
        <p:spPr>
          <a:xfrm>
            <a:off x="1097280" y="1737360"/>
            <a:ext cx="10058400" cy="4338320"/>
          </a:xfrm>
          <a:prstGeom prst="rect">
            <a:avLst/>
          </a:prstGeom>
        </p:spPr>
      </p:pic>
    </p:spTree>
    <p:extLst>
      <p:ext uri="{BB962C8B-B14F-4D97-AF65-F5344CB8AC3E}">
        <p14:creationId xmlns:p14="http://schemas.microsoft.com/office/powerpoint/2010/main" val="33750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560" y="620078"/>
            <a:ext cx="7467600" cy="868362"/>
          </a:xfrm>
        </p:spPr>
        <p:txBody>
          <a:bodyPr/>
          <a:lstStyle/>
          <a:p>
            <a:r>
              <a:rPr lang="en-US" sz="4000" b="1" dirty="0">
                <a:latin typeface="+mn-lt"/>
              </a:rPr>
              <a:t>Boolean data type(</a:t>
            </a:r>
            <a:r>
              <a:rPr lang="en-US" sz="4000" b="1" dirty="0" err="1">
                <a:latin typeface="+mn-lt"/>
              </a:rPr>
              <a:t>bool</a:t>
            </a:r>
            <a:r>
              <a:rPr lang="en-US" sz="4000" b="1" dirty="0">
                <a:latin typeface="+mn-lt"/>
              </a:rPr>
              <a:t>) </a:t>
            </a:r>
            <a:endParaRPr lang="en-US" b="1" dirty="0">
              <a:latin typeface="+mn-lt"/>
            </a:endParaRPr>
          </a:p>
        </p:txBody>
      </p:sp>
      <p:sp>
        <p:nvSpPr>
          <p:cNvPr id="3" name="Content Placeholder 2"/>
          <p:cNvSpPr>
            <a:spLocks noGrp="1"/>
          </p:cNvSpPr>
          <p:nvPr>
            <p:ph sz="quarter" idx="1"/>
          </p:nvPr>
        </p:nvSpPr>
        <p:spPr>
          <a:xfrm>
            <a:off x="1102360" y="1940560"/>
            <a:ext cx="9982200" cy="3182112"/>
          </a:xfrm>
        </p:spPr>
        <p:txBody>
          <a:bodyPr>
            <a:normAutofit/>
          </a:bodyPr>
          <a:lstStyle/>
          <a:p>
            <a:r>
              <a:rPr lang="en-US" sz="2800" dirty="0"/>
              <a:t>Python provides a Boolean </a:t>
            </a:r>
            <a:r>
              <a:rPr lang="en-US" sz="2800" dirty="0" err="1"/>
              <a:t>datatype</a:t>
            </a:r>
            <a:r>
              <a:rPr lang="en-US" sz="2800" dirty="0"/>
              <a:t>. Objects of Boolean type may have one of two values, True or False. Example –</a:t>
            </a:r>
          </a:p>
          <a:p>
            <a:endParaRPr lang="en-US" sz="2800" dirty="0"/>
          </a:p>
          <a:p>
            <a:r>
              <a:rPr lang="en-US" sz="2800" dirty="0"/>
              <a:t>print(type(True)  /  print(type(False))</a:t>
            </a:r>
          </a:p>
          <a:p>
            <a:pPr marL="0" indent="0">
              <a:buNone/>
            </a:pPr>
            <a:r>
              <a:rPr lang="en-US" sz="2800" dirty="0"/>
              <a:t>   Output - &lt;class '</a:t>
            </a:r>
            <a:r>
              <a:rPr lang="en-US" sz="2800" dirty="0" err="1"/>
              <a:t>bool</a:t>
            </a:r>
            <a:r>
              <a:rPr lang="en-US" sz="2800" dirty="0"/>
              <a:t>'&gt;</a:t>
            </a:r>
          </a:p>
          <a:p>
            <a:pPr marL="0" indent="0">
              <a:buNone/>
            </a:pPr>
            <a:endParaRPr lang="en-US" dirty="0"/>
          </a:p>
        </p:txBody>
      </p:sp>
    </p:spTree>
    <p:extLst>
      <p:ext uri="{BB962C8B-B14F-4D97-AF65-F5344CB8AC3E}">
        <p14:creationId xmlns:p14="http://schemas.microsoft.com/office/powerpoint/2010/main" val="980686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480" y="731838"/>
            <a:ext cx="7467600" cy="868362"/>
          </a:xfrm>
        </p:spPr>
        <p:txBody>
          <a:bodyPr/>
          <a:lstStyle/>
          <a:p>
            <a:r>
              <a:rPr lang="en-US" sz="4000" b="1" dirty="0">
                <a:latin typeface="+mn-lt"/>
              </a:rPr>
              <a:t>Type Casting </a:t>
            </a:r>
            <a:endParaRPr lang="en-US" b="1" dirty="0">
              <a:latin typeface="+mn-lt"/>
            </a:endParaRPr>
          </a:p>
        </p:txBody>
      </p:sp>
      <p:pic>
        <p:nvPicPr>
          <p:cNvPr id="4" name="Picture 3"/>
          <p:cNvPicPr>
            <a:picLocks noChangeAspect="1"/>
          </p:cNvPicPr>
          <p:nvPr/>
        </p:nvPicPr>
        <p:blipFill>
          <a:blip r:embed="rId2"/>
          <a:stretch>
            <a:fillRect/>
          </a:stretch>
        </p:blipFill>
        <p:spPr>
          <a:xfrm>
            <a:off x="1036320" y="1724465"/>
            <a:ext cx="10792142" cy="4471987"/>
          </a:xfrm>
          <a:prstGeom prst="rect">
            <a:avLst/>
          </a:prstGeom>
        </p:spPr>
      </p:pic>
    </p:spTree>
    <p:extLst>
      <p:ext uri="{BB962C8B-B14F-4D97-AF65-F5344CB8AC3E}">
        <p14:creationId xmlns:p14="http://schemas.microsoft.com/office/powerpoint/2010/main" val="2861445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868362"/>
          </a:xfrm>
        </p:spPr>
        <p:txBody>
          <a:bodyPr/>
          <a:lstStyle/>
          <a:p>
            <a:r>
              <a:rPr lang="en-US" sz="4000" b="1" dirty="0">
                <a:latin typeface="+mn-lt"/>
              </a:rPr>
              <a:t>Implicit Type Casting </a:t>
            </a:r>
            <a:endParaRPr lang="en-US" b="1" dirty="0">
              <a:latin typeface="+mn-lt"/>
            </a:endParaRPr>
          </a:p>
        </p:txBody>
      </p:sp>
      <p:sp>
        <p:nvSpPr>
          <p:cNvPr id="3" name="Content Placeholder 2"/>
          <p:cNvSpPr>
            <a:spLocks noGrp="1"/>
          </p:cNvSpPr>
          <p:nvPr>
            <p:ph sz="quarter" idx="1"/>
          </p:nvPr>
        </p:nvSpPr>
        <p:spPr>
          <a:xfrm>
            <a:off x="1524000" y="1899920"/>
            <a:ext cx="9489440" cy="4411472"/>
          </a:xfrm>
        </p:spPr>
        <p:txBody>
          <a:bodyPr>
            <a:normAutofit fontScale="77500" lnSpcReduction="20000"/>
          </a:bodyPr>
          <a:lstStyle/>
          <a:p>
            <a:r>
              <a:rPr lang="en-US" dirty="0"/>
              <a:t> </a:t>
            </a:r>
            <a:r>
              <a:rPr lang="en-US" sz="3500" dirty="0"/>
              <a:t>Python converts data type into another data type automatically. In this process, users don’t have to involve in this process. Ex -</a:t>
            </a:r>
          </a:p>
          <a:p>
            <a:r>
              <a:rPr lang="en-US" sz="3500" dirty="0"/>
              <a:t> a = 7</a:t>
            </a:r>
          </a:p>
          <a:p>
            <a:pPr marL="0" indent="0">
              <a:buNone/>
            </a:pPr>
            <a:r>
              <a:rPr lang="en-US" sz="3500" dirty="0"/>
              <a:t>   b = 3.0</a:t>
            </a:r>
          </a:p>
          <a:p>
            <a:pPr marL="0" indent="0">
              <a:buNone/>
            </a:pPr>
            <a:r>
              <a:rPr lang="en-US" sz="3500" dirty="0"/>
              <a:t>   c = </a:t>
            </a:r>
            <a:r>
              <a:rPr lang="en-US" sz="3500" dirty="0" err="1"/>
              <a:t>a+b</a:t>
            </a:r>
            <a:endParaRPr lang="en-US" sz="3500" dirty="0"/>
          </a:p>
          <a:p>
            <a:pPr marL="0" indent="0">
              <a:buNone/>
            </a:pPr>
            <a:r>
              <a:rPr lang="en-US" sz="3500" dirty="0"/>
              <a:t>   print(c)</a:t>
            </a:r>
          </a:p>
          <a:p>
            <a:pPr marL="0" indent="0">
              <a:buNone/>
            </a:pPr>
            <a:r>
              <a:rPr lang="en-US" sz="3500" dirty="0"/>
              <a:t>   print(type(c))</a:t>
            </a:r>
          </a:p>
          <a:p>
            <a:pPr marL="0" indent="0">
              <a:buNone/>
            </a:pPr>
            <a:r>
              <a:rPr lang="en-US" sz="3500" dirty="0"/>
              <a:t>   Output - 10.0</a:t>
            </a:r>
          </a:p>
          <a:p>
            <a:pPr marL="0" indent="0">
              <a:buNone/>
            </a:pPr>
            <a:r>
              <a:rPr lang="en-US" sz="3500" dirty="0"/>
              <a:t>    &lt;class 'float'&gt; </a:t>
            </a:r>
          </a:p>
          <a:p>
            <a:endParaRPr lang="en-US" dirty="0"/>
          </a:p>
        </p:txBody>
      </p:sp>
    </p:spTree>
    <p:extLst>
      <p:ext uri="{BB962C8B-B14F-4D97-AF65-F5344CB8AC3E}">
        <p14:creationId xmlns:p14="http://schemas.microsoft.com/office/powerpoint/2010/main" val="1428909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520" y="548958"/>
            <a:ext cx="7467600" cy="868362"/>
          </a:xfrm>
        </p:spPr>
        <p:txBody>
          <a:bodyPr/>
          <a:lstStyle/>
          <a:p>
            <a:r>
              <a:rPr lang="en-US" sz="4000" b="1" dirty="0">
                <a:latin typeface="+mn-lt"/>
              </a:rPr>
              <a:t>Explicit Type Casting </a:t>
            </a:r>
            <a:endParaRPr lang="en-US" b="1" dirty="0">
              <a:latin typeface="+mn-lt"/>
            </a:endParaRPr>
          </a:p>
        </p:txBody>
      </p:sp>
      <p:sp>
        <p:nvSpPr>
          <p:cNvPr id="3" name="Content Placeholder 2"/>
          <p:cNvSpPr>
            <a:spLocks noGrp="1"/>
          </p:cNvSpPr>
          <p:nvPr>
            <p:ph sz="quarter" idx="1"/>
          </p:nvPr>
        </p:nvSpPr>
        <p:spPr>
          <a:xfrm>
            <a:off x="1239520" y="1910080"/>
            <a:ext cx="9966960" cy="4563872"/>
          </a:xfrm>
        </p:spPr>
        <p:txBody>
          <a:bodyPr>
            <a:normAutofit/>
          </a:bodyPr>
          <a:lstStyle/>
          <a:p>
            <a:r>
              <a:rPr lang="en-US" sz="2400" dirty="0"/>
              <a:t> In this method, Python need user involvement to convert the variable data type into certain data type in order to the operation required. Mainly in type casting can be done with these data type function:</a:t>
            </a:r>
          </a:p>
          <a:p>
            <a:pPr marL="0" indent="0">
              <a:buNone/>
            </a:pPr>
            <a:endParaRPr lang="en-US" sz="2400" dirty="0"/>
          </a:p>
          <a:p>
            <a:r>
              <a:rPr lang="en-US" sz="2400" b="1" dirty="0" err="1"/>
              <a:t>Int</a:t>
            </a:r>
            <a:r>
              <a:rPr lang="en-US" sz="2400" b="1" dirty="0"/>
              <a:t>()</a:t>
            </a:r>
            <a:r>
              <a:rPr lang="en-US" sz="2400" dirty="0"/>
              <a:t> : </a:t>
            </a:r>
            <a:r>
              <a:rPr lang="en-US" sz="2400" dirty="0" err="1"/>
              <a:t>Int</a:t>
            </a:r>
            <a:r>
              <a:rPr lang="en-US" sz="2400" dirty="0"/>
              <a:t>() function take float or string as an argument and return </a:t>
            </a:r>
            <a:r>
              <a:rPr lang="en-US" sz="2400" dirty="0" err="1"/>
              <a:t>int</a:t>
            </a:r>
            <a:r>
              <a:rPr lang="en-US" sz="2400" dirty="0"/>
              <a:t> type object.</a:t>
            </a:r>
          </a:p>
          <a:p>
            <a:r>
              <a:rPr lang="en-US" sz="2400" b="1" dirty="0"/>
              <a:t>float()</a:t>
            </a:r>
            <a:r>
              <a:rPr lang="en-US" sz="2400" dirty="0"/>
              <a:t> : float() function take </a:t>
            </a:r>
            <a:r>
              <a:rPr lang="en-US" sz="2400" dirty="0" err="1"/>
              <a:t>int</a:t>
            </a:r>
            <a:r>
              <a:rPr lang="en-US" sz="2400" dirty="0"/>
              <a:t> or string as an argument and return float type object.</a:t>
            </a:r>
          </a:p>
          <a:p>
            <a:r>
              <a:rPr lang="en-US" sz="2400" b="1" dirty="0" err="1"/>
              <a:t>str</a:t>
            </a:r>
            <a:r>
              <a:rPr lang="en-US" sz="2400" b="1" dirty="0"/>
              <a:t>()</a:t>
            </a:r>
            <a:r>
              <a:rPr lang="en-US" sz="2400" dirty="0"/>
              <a:t> : </a:t>
            </a:r>
            <a:r>
              <a:rPr lang="en-US" sz="2400" dirty="0" err="1"/>
              <a:t>str</a:t>
            </a:r>
            <a:r>
              <a:rPr lang="en-US" sz="2400" dirty="0"/>
              <a:t>() function take float or </a:t>
            </a:r>
            <a:r>
              <a:rPr lang="en-US" sz="2400" dirty="0" err="1"/>
              <a:t>int</a:t>
            </a:r>
            <a:r>
              <a:rPr lang="en-US" sz="2400" dirty="0"/>
              <a:t> as an argument and return string type object.</a:t>
            </a:r>
          </a:p>
        </p:txBody>
      </p:sp>
    </p:spTree>
    <p:extLst>
      <p:ext uri="{BB962C8B-B14F-4D97-AF65-F5344CB8AC3E}">
        <p14:creationId xmlns:p14="http://schemas.microsoft.com/office/powerpoint/2010/main" val="4150232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520" y="274638"/>
            <a:ext cx="7467600" cy="792162"/>
          </a:xfrm>
        </p:spPr>
        <p:txBody>
          <a:bodyPr>
            <a:normAutofit/>
          </a:bodyPr>
          <a:lstStyle/>
          <a:p>
            <a:r>
              <a:rPr lang="en-US" sz="3600" b="1" dirty="0">
                <a:latin typeface="+mn-lt"/>
              </a:rPr>
              <a:t>Arithmetic Operator</a:t>
            </a:r>
          </a:p>
        </p:txBody>
      </p:sp>
      <p:sp>
        <p:nvSpPr>
          <p:cNvPr id="3" name="Content Placeholder 2"/>
          <p:cNvSpPr>
            <a:spLocks noGrp="1"/>
          </p:cNvSpPr>
          <p:nvPr>
            <p:ph sz="quarter" idx="1"/>
          </p:nvPr>
        </p:nvSpPr>
        <p:spPr>
          <a:xfrm>
            <a:off x="1361440" y="1066800"/>
            <a:ext cx="10403840" cy="1295400"/>
          </a:xfrm>
        </p:spPr>
        <p:txBody>
          <a:bodyPr>
            <a:normAutofit/>
          </a:bodyPr>
          <a:lstStyle/>
          <a:p>
            <a:r>
              <a:rPr lang="en-US" sz="2400" dirty="0"/>
              <a:t>Arithmetic operators are used with numeric values to perform common mathematical operations:</a:t>
            </a:r>
          </a:p>
        </p:txBody>
      </p:sp>
      <p:graphicFrame>
        <p:nvGraphicFramePr>
          <p:cNvPr id="6" name="Table 5"/>
          <p:cNvGraphicFramePr>
            <a:graphicFrameLocks noGrp="1"/>
          </p:cNvGraphicFramePr>
          <p:nvPr>
            <p:extLst>
              <p:ext uri="{D42A27DB-BD31-4B8C-83A1-F6EECF244321}">
                <p14:modId xmlns:p14="http://schemas.microsoft.com/office/powerpoint/2010/main" val="1031490921"/>
              </p:ext>
            </p:extLst>
          </p:nvPr>
        </p:nvGraphicFramePr>
        <p:xfrm>
          <a:off x="2052320" y="1808480"/>
          <a:ext cx="7777480" cy="3556000"/>
        </p:xfrm>
        <a:graphic>
          <a:graphicData uri="http://schemas.openxmlformats.org/drawingml/2006/table">
            <a:tbl>
              <a:tblPr firstRow="1" bandRow="1">
                <a:tableStyleId>{5C22544A-7EE6-4342-B048-85BDC9FD1C3A}</a:tableStyleId>
              </a:tblPr>
              <a:tblGrid>
                <a:gridCol w="1510190">
                  <a:extLst>
                    <a:ext uri="{9D8B030D-6E8A-4147-A177-3AD203B41FA5}">
                      <a16:colId xmlns:a16="http://schemas.microsoft.com/office/drawing/2014/main" val="20000"/>
                    </a:ext>
                  </a:extLst>
                </a:gridCol>
                <a:gridCol w="1946467">
                  <a:extLst>
                    <a:ext uri="{9D8B030D-6E8A-4147-A177-3AD203B41FA5}">
                      <a16:colId xmlns:a16="http://schemas.microsoft.com/office/drawing/2014/main" val="20001"/>
                    </a:ext>
                  </a:extLst>
                </a:gridCol>
                <a:gridCol w="1728329">
                  <a:extLst>
                    <a:ext uri="{9D8B030D-6E8A-4147-A177-3AD203B41FA5}">
                      <a16:colId xmlns:a16="http://schemas.microsoft.com/office/drawing/2014/main" val="20002"/>
                    </a:ext>
                  </a:extLst>
                </a:gridCol>
                <a:gridCol w="2592494">
                  <a:extLst>
                    <a:ext uri="{9D8B030D-6E8A-4147-A177-3AD203B41FA5}">
                      <a16:colId xmlns:a16="http://schemas.microsoft.com/office/drawing/2014/main" val="20003"/>
                    </a:ext>
                  </a:extLst>
                </a:gridCol>
              </a:tblGrid>
              <a:tr h="444500">
                <a:tc>
                  <a:txBody>
                    <a:bodyPr/>
                    <a:lstStyle/>
                    <a:p>
                      <a:pPr algn="ctr"/>
                      <a:r>
                        <a:rPr lang="en-US" b="1" dirty="0"/>
                        <a:t>Operator</a:t>
                      </a:r>
                    </a:p>
                  </a:txBody>
                  <a:tcPr/>
                </a:tc>
                <a:tc>
                  <a:txBody>
                    <a:bodyPr/>
                    <a:lstStyle/>
                    <a:p>
                      <a:pPr algn="ctr"/>
                      <a:r>
                        <a:rPr lang="en-US" b="1" dirty="0"/>
                        <a:t>Name </a:t>
                      </a:r>
                    </a:p>
                  </a:txBody>
                  <a:tcPr/>
                </a:tc>
                <a:tc>
                  <a:txBody>
                    <a:bodyPr/>
                    <a:lstStyle/>
                    <a:p>
                      <a:pPr algn="ctr"/>
                      <a:r>
                        <a:rPr lang="en-US" b="1" dirty="0"/>
                        <a:t>Syntax</a:t>
                      </a:r>
                    </a:p>
                  </a:txBody>
                  <a:tcPr/>
                </a:tc>
                <a:tc>
                  <a:txBody>
                    <a:bodyPr/>
                    <a:lstStyle/>
                    <a:p>
                      <a:pPr algn="ctr"/>
                      <a:r>
                        <a:rPr lang="en-US" b="1" dirty="0"/>
                        <a:t>Example</a:t>
                      </a:r>
                    </a:p>
                  </a:txBody>
                  <a:tcPr/>
                </a:tc>
                <a:extLst>
                  <a:ext uri="{0D108BD9-81ED-4DB2-BD59-A6C34878D82A}">
                    <a16:rowId xmlns:a16="http://schemas.microsoft.com/office/drawing/2014/main" val="10000"/>
                  </a:ext>
                </a:extLst>
              </a:tr>
              <a:tr h="444500">
                <a:tc>
                  <a:txBody>
                    <a:bodyPr/>
                    <a:lstStyle/>
                    <a:p>
                      <a:r>
                        <a:rPr lang="en-US" dirty="0"/>
                        <a:t>+</a:t>
                      </a:r>
                    </a:p>
                  </a:txBody>
                  <a:tcPr/>
                </a:tc>
                <a:tc>
                  <a:txBody>
                    <a:bodyPr/>
                    <a:lstStyle/>
                    <a:p>
                      <a:r>
                        <a:rPr lang="en-US" dirty="0"/>
                        <a:t>Addition</a:t>
                      </a:r>
                    </a:p>
                  </a:txBody>
                  <a:tcPr/>
                </a:tc>
                <a:tc>
                  <a:txBody>
                    <a:bodyPr/>
                    <a:lstStyle/>
                    <a:p>
                      <a:r>
                        <a:rPr lang="en-US" dirty="0" err="1"/>
                        <a:t>x+y</a:t>
                      </a:r>
                      <a:endParaRPr lang="en-US" dirty="0"/>
                    </a:p>
                  </a:txBody>
                  <a:tcPr/>
                </a:tc>
                <a:tc>
                  <a:txBody>
                    <a:bodyPr/>
                    <a:lstStyle/>
                    <a:p>
                      <a:r>
                        <a:rPr lang="es-ES" dirty="0" err="1"/>
                        <a:t>print</a:t>
                      </a:r>
                      <a:r>
                        <a:rPr lang="es-ES" dirty="0"/>
                        <a:t>(5 + 3) </a:t>
                      </a:r>
                      <a:r>
                        <a:rPr lang="es-ES" dirty="0" err="1"/>
                        <a:t>gives</a:t>
                      </a:r>
                      <a:r>
                        <a:rPr lang="es-ES" baseline="0" dirty="0"/>
                        <a:t>  8</a:t>
                      </a:r>
                      <a:endParaRPr lang="en-US" dirty="0"/>
                    </a:p>
                  </a:txBody>
                  <a:tcPr/>
                </a:tc>
                <a:extLst>
                  <a:ext uri="{0D108BD9-81ED-4DB2-BD59-A6C34878D82A}">
                    <a16:rowId xmlns:a16="http://schemas.microsoft.com/office/drawing/2014/main" val="10001"/>
                  </a:ext>
                </a:extLst>
              </a:tr>
              <a:tr h="444500">
                <a:tc>
                  <a:txBody>
                    <a:bodyPr/>
                    <a:lstStyle/>
                    <a:p>
                      <a:r>
                        <a:rPr lang="en-US" dirty="0"/>
                        <a:t>-</a:t>
                      </a:r>
                    </a:p>
                  </a:txBody>
                  <a:tcPr/>
                </a:tc>
                <a:tc>
                  <a:txBody>
                    <a:bodyPr/>
                    <a:lstStyle/>
                    <a:p>
                      <a:r>
                        <a:rPr lang="en-US" dirty="0"/>
                        <a:t>Subtraction</a:t>
                      </a:r>
                    </a:p>
                  </a:txBody>
                  <a:tcPr/>
                </a:tc>
                <a:tc>
                  <a:txBody>
                    <a:bodyPr/>
                    <a:lstStyle/>
                    <a:p>
                      <a:r>
                        <a:rPr lang="en-US" dirty="0"/>
                        <a:t>x-y</a:t>
                      </a:r>
                    </a:p>
                  </a:txBody>
                  <a:tcPr/>
                </a:tc>
                <a:tc>
                  <a:txBody>
                    <a:bodyPr/>
                    <a:lstStyle/>
                    <a:p>
                      <a:r>
                        <a:rPr lang="en-US" dirty="0"/>
                        <a:t>print(5-3) gives 2</a:t>
                      </a:r>
                    </a:p>
                  </a:txBody>
                  <a:tcPr/>
                </a:tc>
                <a:extLst>
                  <a:ext uri="{0D108BD9-81ED-4DB2-BD59-A6C34878D82A}">
                    <a16:rowId xmlns:a16="http://schemas.microsoft.com/office/drawing/2014/main" val="10002"/>
                  </a:ext>
                </a:extLst>
              </a:tr>
              <a:tr h="444500">
                <a:tc>
                  <a:txBody>
                    <a:bodyPr/>
                    <a:lstStyle/>
                    <a:p>
                      <a:r>
                        <a:rPr lang="en-US" dirty="0"/>
                        <a:t>*</a:t>
                      </a:r>
                    </a:p>
                  </a:txBody>
                  <a:tcPr/>
                </a:tc>
                <a:tc>
                  <a:txBody>
                    <a:bodyPr/>
                    <a:lstStyle/>
                    <a:p>
                      <a:r>
                        <a:rPr lang="en-US" dirty="0"/>
                        <a:t>Multiplication</a:t>
                      </a:r>
                    </a:p>
                  </a:txBody>
                  <a:tcPr/>
                </a:tc>
                <a:tc>
                  <a:txBody>
                    <a:bodyPr/>
                    <a:lstStyle/>
                    <a:p>
                      <a:r>
                        <a:rPr lang="en-US" dirty="0"/>
                        <a:t>x*y</a:t>
                      </a:r>
                    </a:p>
                  </a:txBody>
                  <a:tcPr/>
                </a:tc>
                <a:tc>
                  <a:txBody>
                    <a:bodyPr/>
                    <a:lstStyle/>
                    <a:p>
                      <a:r>
                        <a:rPr lang="en-US" dirty="0"/>
                        <a:t>print(5*3) gives 15</a:t>
                      </a:r>
                    </a:p>
                  </a:txBody>
                  <a:tcPr/>
                </a:tc>
                <a:extLst>
                  <a:ext uri="{0D108BD9-81ED-4DB2-BD59-A6C34878D82A}">
                    <a16:rowId xmlns:a16="http://schemas.microsoft.com/office/drawing/2014/main" val="10003"/>
                  </a:ext>
                </a:extLst>
              </a:tr>
              <a:tr h="444500">
                <a:tc>
                  <a:txBody>
                    <a:bodyPr/>
                    <a:lstStyle/>
                    <a:p>
                      <a:r>
                        <a:rPr lang="en-US" dirty="0"/>
                        <a:t>/</a:t>
                      </a:r>
                    </a:p>
                  </a:txBody>
                  <a:tcPr/>
                </a:tc>
                <a:tc>
                  <a:txBody>
                    <a:bodyPr/>
                    <a:lstStyle/>
                    <a:p>
                      <a:r>
                        <a:rPr lang="en-US" dirty="0"/>
                        <a:t>Division</a:t>
                      </a:r>
                    </a:p>
                  </a:txBody>
                  <a:tcPr/>
                </a:tc>
                <a:tc>
                  <a:txBody>
                    <a:bodyPr/>
                    <a:lstStyle/>
                    <a:p>
                      <a:r>
                        <a:rPr lang="en-US" dirty="0"/>
                        <a:t>x/y</a:t>
                      </a:r>
                    </a:p>
                  </a:txBody>
                  <a:tcPr/>
                </a:tc>
                <a:tc>
                  <a:txBody>
                    <a:bodyPr/>
                    <a:lstStyle/>
                    <a:p>
                      <a:r>
                        <a:rPr lang="en-US" dirty="0"/>
                        <a:t>print(5/3) gives 1.6666</a:t>
                      </a:r>
                    </a:p>
                  </a:txBody>
                  <a:tcPr/>
                </a:tc>
                <a:extLst>
                  <a:ext uri="{0D108BD9-81ED-4DB2-BD59-A6C34878D82A}">
                    <a16:rowId xmlns:a16="http://schemas.microsoft.com/office/drawing/2014/main" val="10004"/>
                  </a:ext>
                </a:extLst>
              </a:tr>
              <a:tr h="444500">
                <a:tc>
                  <a:txBody>
                    <a:bodyPr/>
                    <a:lstStyle/>
                    <a:p>
                      <a:r>
                        <a:rPr lang="en-US" dirty="0"/>
                        <a:t>%</a:t>
                      </a:r>
                    </a:p>
                  </a:txBody>
                  <a:tcPr/>
                </a:tc>
                <a:tc>
                  <a:txBody>
                    <a:bodyPr/>
                    <a:lstStyle/>
                    <a:p>
                      <a:r>
                        <a:rPr lang="en-US" dirty="0"/>
                        <a:t>Modulus</a:t>
                      </a:r>
                    </a:p>
                  </a:txBody>
                  <a:tcPr/>
                </a:tc>
                <a:tc>
                  <a:txBody>
                    <a:bodyPr/>
                    <a:lstStyle/>
                    <a:p>
                      <a:r>
                        <a:rPr lang="en-US" dirty="0" err="1"/>
                        <a:t>x%y</a:t>
                      </a:r>
                      <a:endParaRPr lang="en-US" dirty="0"/>
                    </a:p>
                  </a:txBody>
                  <a:tcPr/>
                </a:tc>
                <a:tc>
                  <a:txBody>
                    <a:bodyPr/>
                    <a:lstStyle/>
                    <a:p>
                      <a:r>
                        <a:rPr lang="en-US" dirty="0"/>
                        <a:t>print(5%3) gives 2</a:t>
                      </a:r>
                    </a:p>
                  </a:txBody>
                  <a:tcPr/>
                </a:tc>
                <a:extLst>
                  <a:ext uri="{0D108BD9-81ED-4DB2-BD59-A6C34878D82A}">
                    <a16:rowId xmlns:a16="http://schemas.microsoft.com/office/drawing/2014/main" val="10005"/>
                  </a:ext>
                </a:extLst>
              </a:tr>
              <a:tr h="444500">
                <a:tc>
                  <a:txBody>
                    <a:bodyPr/>
                    <a:lstStyle/>
                    <a:p>
                      <a:r>
                        <a:rPr lang="en-US" dirty="0"/>
                        <a:t>**</a:t>
                      </a:r>
                    </a:p>
                  </a:txBody>
                  <a:tcPr/>
                </a:tc>
                <a:tc>
                  <a:txBody>
                    <a:bodyPr/>
                    <a:lstStyle/>
                    <a:p>
                      <a:r>
                        <a:rPr lang="en-US" dirty="0"/>
                        <a:t>Exponentiation</a:t>
                      </a:r>
                    </a:p>
                  </a:txBody>
                  <a:tcPr/>
                </a:tc>
                <a:tc>
                  <a:txBody>
                    <a:bodyPr/>
                    <a:lstStyle/>
                    <a:p>
                      <a:r>
                        <a:rPr lang="en-US" dirty="0"/>
                        <a:t>x**y</a:t>
                      </a:r>
                    </a:p>
                  </a:txBody>
                  <a:tcPr/>
                </a:tc>
                <a:tc>
                  <a:txBody>
                    <a:bodyPr/>
                    <a:lstStyle/>
                    <a:p>
                      <a:r>
                        <a:rPr lang="en-US" dirty="0"/>
                        <a:t>print(5**3) gives 125</a:t>
                      </a:r>
                    </a:p>
                  </a:txBody>
                  <a:tcPr/>
                </a:tc>
                <a:extLst>
                  <a:ext uri="{0D108BD9-81ED-4DB2-BD59-A6C34878D82A}">
                    <a16:rowId xmlns:a16="http://schemas.microsoft.com/office/drawing/2014/main" val="10006"/>
                  </a:ext>
                </a:extLst>
              </a:tr>
              <a:tr h="444500">
                <a:tc>
                  <a:txBody>
                    <a:bodyPr/>
                    <a:lstStyle/>
                    <a:p>
                      <a:r>
                        <a:rPr lang="en-US" dirty="0"/>
                        <a:t>//</a:t>
                      </a:r>
                    </a:p>
                  </a:txBody>
                  <a:tcPr/>
                </a:tc>
                <a:tc>
                  <a:txBody>
                    <a:bodyPr/>
                    <a:lstStyle/>
                    <a:p>
                      <a:r>
                        <a:rPr lang="en-US" dirty="0"/>
                        <a:t>Floor division</a:t>
                      </a:r>
                    </a:p>
                  </a:txBody>
                  <a:tcPr/>
                </a:tc>
                <a:tc>
                  <a:txBody>
                    <a:bodyPr/>
                    <a:lstStyle/>
                    <a:p>
                      <a:r>
                        <a:rPr lang="en-US" dirty="0"/>
                        <a:t>x//y</a:t>
                      </a:r>
                    </a:p>
                  </a:txBody>
                  <a:tcPr/>
                </a:tc>
                <a:tc>
                  <a:txBody>
                    <a:bodyPr/>
                    <a:lstStyle/>
                    <a:p>
                      <a:r>
                        <a:rPr lang="en-US" dirty="0"/>
                        <a:t>print(5//3) gives 1</a:t>
                      </a:r>
                    </a:p>
                  </a:txBody>
                  <a:tcPr/>
                </a:tc>
                <a:extLst>
                  <a:ext uri="{0D108BD9-81ED-4DB2-BD59-A6C34878D82A}">
                    <a16:rowId xmlns:a16="http://schemas.microsoft.com/office/drawing/2014/main" val="10007"/>
                  </a:ext>
                </a:extLst>
              </a:tr>
            </a:tbl>
          </a:graphicData>
        </a:graphic>
      </p:graphicFrame>
      <p:pic>
        <p:nvPicPr>
          <p:cNvPr id="4" name="Picture 3"/>
          <p:cNvPicPr>
            <a:picLocks noChangeAspect="1"/>
          </p:cNvPicPr>
          <p:nvPr/>
        </p:nvPicPr>
        <p:blipFill>
          <a:blip r:embed="rId2"/>
          <a:stretch>
            <a:fillRect/>
          </a:stretch>
        </p:blipFill>
        <p:spPr>
          <a:xfrm>
            <a:off x="3779521" y="5415280"/>
            <a:ext cx="5286375" cy="792480"/>
          </a:xfrm>
          <a:prstGeom prst="rect">
            <a:avLst/>
          </a:prstGeom>
        </p:spPr>
      </p:pic>
    </p:spTree>
    <p:extLst>
      <p:ext uri="{BB962C8B-B14F-4D97-AF65-F5344CB8AC3E}">
        <p14:creationId xmlns:p14="http://schemas.microsoft.com/office/powerpoint/2010/main" val="552452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760" y="894398"/>
            <a:ext cx="7467600" cy="792162"/>
          </a:xfrm>
        </p:spPr>
        <p:txBody>
          <a:bodyPr>
            <a:normAutofit/>
          </a:bodyPr>
          <a:lstStyle/>
          <a:p>
            <a:r>
              <a:rPr lang="en-US" sz="3600" b="1" dirty="0">
                <a:latin typeface="+mn-lt"/>
              </a:rPr>
              <a:t>Assignment Operator</a:t>
            </a:r>
          </a:p>
        </p:txBody>
      </p:sp>
      <p:sp>
        <p:nvSpPr>
          <p:cNvPr id="3" name="Content Placeholder 2"/>
          <p:cNvSpPr>
            <a:spLocks noGrp="1"/>
          </p:cNvSpPr>
          <p:nvPr>
            <p:ph sz="quarter" idx="1"/>
          </p:nvPr>
        </p:nvSpPr>
        <p:spPr>
          <a:xfrm>
            <a:off x="1249680" y="1849120"/>
            <a:ext cx="2651760" cy="4236720"/>
          </a:xfrm>
        </p:spPr>
        <p:txBody>
          <a:bodyPr>
            <a:normAutofit/>
          </a:bodyPr>
          <a:lstStyle/>
          <a:p>
            <a:r>
              <a:rPr lang="en-US" sz="2400" dirty="0"/>
              <a:t>Assignment operators are used to assign values to variables:</a:t>
            </a:r>
          </a:p>
        </p:txBody>
      </p:sp>
      <p:graphicFrame>
        <p:nvGraphicFramePr>
          <p:cNvPr id="4" name="Table 3"/>
          <p:cNvGraphicFramePr>
            <a:graphicFrameLocks noGrp="1"/>
          </p:cNvGraphicFramePr>
          <p:nvPr>
            <p:extLst>
              <p:ext uri="{D42A27DB-BD31-4B8C-83A1-F6EECF244321}">
                <p14:modId xmlns:p14="http://schemas.microsoft.com/office/powerpoint/2010/main" val="3734223864"/>
              </p:ext>
            </p:extLst>
          </p:nvPr>
        </p:nvGraphicFramePr>
        <p:xfrm>
          <a:off x="4561841" y="2098600"/>
          <a:ext cx="6725919" cy="3987240"/>
        </p:xfrm>
        <a:graphic>
          <a:graphicData uri="http://schemas.openxmlformats.org/drawingml/2006/table">
            <a:tbl>
              <a:tblPr firstRow="1" bandRow="1">
                <a:tableStyleId>{5C22544A-7EE6-4342-B048-85BDC9FD1C3A}</a:tableStyleId>
              </a:tblPr>
              <a:tblGrid>
                <a:gridCol w="1260488">
                  <a:extLst>
                    <a:ext uri="{9D8B030D-6E8A-4147-A177-3AD203B41FA5}">
                      <a16:colId xmlns:a16="http://schemas.microsoft.com/office/drawing/2014/main" val="20000"/>
                    </a:ext>
                  </a:extLst>
                </a:gridCol>
                <a:gridCol w="1459512">
                  <a:extLst>
                    <a:ext uri="{9D8B030D-6E8A-4147-A177-3AD203B41FA5}">
                      <a16:colId xmlns:a16="http://schemas.microsoft.com/office/drawing/2014/main" val="20001"/>
                    </a:ext>
                  </a:extLst>
                </a:gridCol>
                <a:gridCol w="1472781">
                  <a:extLst>
                    <a:ext uri="{9D8B030D-6E8A-4147-A177-3AD203B41FA5}">
                      <a16:colId xmlns:a16="http://schemas.microsoft.com/office/drawing/2014/main" val="20002"/>
                    </a:ext>
                  </a:extLst>
                </a:gridCol>
                <a:gridCol w="2533138">
                  <a:extLst>
                    <a:ext uri="{9D8B030D-6E8A-4147-A177-3AD203B41FA5}">
                      <a16:colId xmlns:a16="http://schemas.microsoft.com/office/drawing/2014/main" val="20003"/>
                    </a:ext>
                  </a:extLst>
                </a:gridCol>
              </a:tblGrid>
              <a:tr h="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Same</a:t>
                      </a:r>
                      <a:r>
                        <a:rPr lang="en-US" baseline="0" dirty="0"/>
                        <a:t> As</a:t>
                      </a:r>
                      <a:endParaRPr lang="en-US" dirty="0"/>
                    </a:p>
                  </a:txBody>
                  <a:tcPr/>
                </a:tc>
                <a:tc>
                  <a:txBody>
                    <a:bodyPr/>
                    <a:lstStyle/>
                    <a:p>
                      <a:pPr algn="ctr"/>
                      <a:r>
                        <a:rPr lang="en-US" dirty="0"/>
                        <a:t>output</a:t>
                      </a:r>
                    </a:p>
                  </a:txBody>
                  <a:tcPr/>
                </a:tc>
                <a:extLst>
                  <a:ext uri="{0D108BD9-81ED-4DB2-BD59-A6C34878D82A}">
                    <a16:rowId xmlns:a16="http://schemas.microsoft.com/office/drawing/2014/main" val="10000"/>
                  </a:ext>
                </a:extLst>
              </a:tr>
              <a:tr h="452685">
                <a:tc>
                  <a:txBody>
                    <a:bodyPr/>
                    <a:lstStyle/>
                    <a:p>
                      <a:r>
                        <a:rPr lang="en-US" dirty="0"/>
                        <a:t>=</a:t>
                      </a:r>
                    </a:p>
                  </a:txBody>
                  <a:tcPr/>
                </a:tc>
                <a:tc>
                  <a:txBody>
                    <a:bodyPr/>
                    <a:lstStyle/>
                    <a:p>
                      <a:r>
                        <a:rPr lang="en-US" dirty="0"/>
                        <a:t>x</a:t>
                      </a:r>
                      <a:r>
                        <a:rPr lang="en-US" baseline="0" dirty="0"/>
                        <a:t> </a:t>
                      </a:r>
                      <a:r>
                        <a:rPr lang="en-US" dirty="0"/>
                        <a:t>= 5</a:t>
                      </a:r>
                    </a:p>
                  </a:txBody>
                  <a:tcPr/>
                </a:tc>
                <a:tc>
                  <a:txBody>
                    <a:bodyPr/>
                    <a:lstStyle/>
                    <a:p>
                      <a:r>
                        <a:rPr lang="en-US" dirty="0"/>
                        <a:t>x</a:t>
                      </a:r>
                      <a:r>
                        <a:rPr lang="en-US" baseline="0" dirty="0"/>
                        <a:t> = 5</a:t>
                      </a:r>
                      <a:endParaRPr lang="en-US" dirty="0"/>
                    </a:p>
                  </a:txBody>
                  <a:tcPr/>
                </a:tc>
                <a:tc>
                  <a:txBody>
                    <a:bodyPr/>
                    <a:lstStyle/>
                    <a:p>
                      <a:r>
                        <a:rPr lang="en-US" dirty="0"/>
                        <a:t>x=5</a:t>
                      </a:r>
                    </a:p>
                  </a:txBody>
                  <a:tcPr/>
                </a:tc>
                <a:extLst>
                  <a:ext uri="{0D108BD9-81ED-4DB2-BD59-A6C34878D82A}">
                    <a16:rowId xmlns:a16="http://schemas.microsoft.com/office/drawing/2014/main" val="10001"/>
                  </a:ext>
                </a:extLst>
              </a:tr>
              <a:tr h="452685">
                <a:tc>
                  <a:txBody>
                    <a:bodyPr/>
                    <a:lstStyle/>
                    <a:p>
                      <a:r>
                        <a:rPr lang="en-US" dirty="0"/>
                        <a:t>+=</a:t>
                      </a:r>
                    </a:p>
                  </a:txBody>
                  <a:tcPr/>
                </a:tc>
                <a:tc>
                  <a:txBody>
                    <a:bodyPr/>
                    <a:lstStyle/>
                    <a:p>
                      <a:r>
                        <a:rPr lang="en-US" dirty="0"/>
                        <a:t>x</a:t>
                      </a:r>
                      <a:r>
                        <a:rPr lang="en-US" baseline="0" dirty="0"/>
                        <a:t> +</a:t>
                      </a:r>
                      <a:r>
                        <a:rPr lang="en-US" dirty="0"/>
                        <a:t>= 3</a:t>
                      </a:r>
                    </a:p>
                  </a:txBody>
                  <a:tcPr/>
                </a:tc>
                <a:tc>
                  <a:txBody>
                    <a:bodyPr/>
                    <a:lstStyle/>
                    <a:p>
                      <a:r>
                        <a:rPr lang="en-US" dirty="0"/>
                        <a:t>x</a:t>
                      </a:r>
                      <a:r>
                        <a:rPr lang="en-US" baseline="0" dirty="0"/>
                        <a:t> </a:t>
                      </a:r>
                      <a:r>
                        <a:rPr lang="en-US" dirty="0"/>
                        <a:t>= x + 3</a:t>
                      </a:r>
                    </a:p>
                  </a:txBody>
                  <a:tcPr/>
                </a:tc>
                <a:tc>
                  <a:txBody>
                    <a:bodyPr/>
                    <a:lstStyle/>
                    <a:p>
                      <a:r>
                        <a:rPr lang="en-US" dirty="0"/>
                        <a:t>x=5+3</a:t>
                      </a:r>
                      <a:r>
                        <a:rPr lang="en-US" baseline="0" dirty="0"/>
                        <a:t> gives 8</a:t>
                      </a:r>
                      <a:endParaRPr lang="en-US" dirty="0"/>
                    </a:p>
                  </a:txBody>
                  <a:tcPr/>
                </a:tc>
                <a:extLst>
                  <a:ext uri="{0D108BD9-81ED-4DB2-BD59-A6C34878D82A}">
                    <a16:rowId xmlns:a16="http://schemas.microsoft.com/office/drawing/2014/main" val="10002"/>
                  </a:ext>
                </a:extLst>
              </a:tr>
              <a:tr h="452685">
                <a:tc>
                  <a:txBody>
                    <a:bodyPr/>
                    <a:lstStyle/>
                    <a:p>
                      <a:r>
                        <a:rPr lang="en-US" dirty="0"/>
                        <a:t>–=</a:t>
                      </a:r>
                    </a:p>
                  </a:txBody>
                  <a:tcPr/>
                </a:tc>
                <a:tc>
                  <a:txBody>
                    <a:bodyPr/>
                    <a:lstStyle/>
                    <a:p>
                      <a:r>
                        <a:rPr lang="en-US" dirty="0"/>
                        <a:t>x</a:t>
                      </a:r>
                      <a:r>
                        <a:rPr lang="en-US" baseline="0" dirty="0"/>
                        <a:t> </a:t>
                      </a:r>
                      <a:r>
                        <a:rPr lang="en-US" dirty="0"/>
                        <a:t>–= 3</a:t>
                      </a:r>
                    </a:p>
                  </a:txBody>
                  <a:tcPr/>
                </a:tc>
                <a:tc>
                  <a:txBody>
                    <a:bodyPr/>
                    <a:lstStyle/>
                    <a:p>
                      <a:r>
                        <a:rPr lang="en-US" dirty="0"/>
                        <a:t>x</a:t>
                      </a:r>
                      <a:r>
                        <a:rPr lang="en-US" baseline="0" dirty="0"/>
                        <a:t> </a:t>
                      </a:r>
                      <a:r>
                        <a:rPr lang="en-US" dirty="0"/>
                        <a:t>= x – 3</a:t>
                      </a:r>
                    </a:p>
                  </a:txBody>
                  <a:tcPr/>
                </a:tc>
                <a:tc>
                  <a:txBody>
                    <a:bodyPr/>
                    <a:lstStyle/>
                    <a:p>
                      <a:r>
                        <a:rPr lang="en-US" dirty="0"/>
                        <a:t>x=8-3 gives 5</a:t>
                      </a:r>
                    </a:p>
                  </a:txBody>
                  <a:tcPr/>
                </a:tc>
                <a:extLst>
                  <a:ext uri="{0D108BD9-81ED-4DB2-BD59-A6C34878D82A}">
                    <a16:rowId xmlns:a16="http://schemas.microsoft.com/office/drawing/2014/main" val="10003"/>
                  </a:ext>
                </a:extLst>
              </a:tr>
              <a:tr h="452685">
                <a:tc>
                  <a:txBody>
                    <a:bodyPr/>
                    <a:lstStyle/>
                    <a:p>
                      <a:r>
                        <a:rPr lang="en-US" dirty="0"/>
                        <a:t>*=</a:t>
                      </a:r>
                    </a:p>
                  </a:txBody>
                  <a:tcPr/>
                </a:tc>
                <a:tc>
                  <a:txBody>
                    <a:bodyPr/>
                    <a:lstStyle/>
                    <a:p>
                      <a:r>
                        <a:rPr lang="en-US" dirty="0"/>
                        <a:t>x</a:t>
                      </a:r>
                      <a:r>
                        <a:rPr lang="en-US" baseline="0" dirty="0"/>
                        <a:t> *</a:t>
                      </a:r>
                      <a:r>
                        <a:rPr lang="en-US" dirty="0"/>
                        <a:t>= 3</a:t>
                      </a:r>
                    </a:p>
                  </a:txBody>
                  <a:tcPr/>
                </a:tc>
                <a:tc>
                  <a:txBody>
                    <a:bodyPr/>
                    <a:lstStyle/>
                    <a:p>
                      <a:r>
                        <a:rPr lang="en-US" dirty="0"/>
                        <a:t>x</a:t>
                      </a:r>
                      <a:r>
                        <a:rPr lang="en-US" baseline="0" dirty="0"/>
                        <a:t> </a:t>
                      </a:r>
                      <a:r>
                        <a:rPr lang="en-US" dirty="0"/>
                        <a:t>= x * 3</a:t>
                      </a:r>
                    </a:p>
                  </a:txBody>
                  <a:tcPr/>
                </a:tc>
                <a:tc>
                  <a:txBody>
                    <a:bodyPr/>
                    <a:lstStyle/>
                    <a:p>
                      <a:r>
                        <a:rPr lang="en-US" dirty="0"/>
                        <a:t>x=5*3 gives 15</a:t>
                      </a:r>
                    </a:p>
                  </a:txBody>
                  <a:tcPr/>
                </a:tc>
                <a:extLst>
                  <a:ext uri="{0D108BD9-81ED-4DB2-BD59-A6C34878D82A}">
                    <a16:rowId xmlns:a16="http://schemas.microsoft.com/office/drawing/2014/main" val="10004"/>
                  </a:ext>
                </a:extLst>
              </a:tr>
              <a:tr h="452685">
                <a:tc>
                  <a:txBody>
                    <a:bodyPr/>
                    <a:lstStyle/>
                    <a:p>
                      <a:r>
                        <a:rPr lang="en-US" dirty="0"/>
                        <a:t>/=</a:t>
                      </a:r>
                    </a:p>
                  </a:txBody>
                  <a:tcPr/>
                </a:tc>
                <a:tc>
                  <a:txBody>
                    <a:bodyPr/>
                    <a:lstStyle/>
                    <a:p>
                      <a:r>
                        <a:rPr lang="en-US" dirty="0"/>
                        <a:t>x</a:t>
                      </a:r>
                      <a:r>
                        <a:rPr lang="en-US" baseline="0" dirty="0"/>
                        <a:t> /</a:t>
                      </a:r>
                      <a:r>
                        <a:rPr lang="en-US" dirty="0"/>
                        <a:t>= 3</a:t>
                      </a:r>
                    </a:p>
                  </a:txBody>
                  <a:tcPr/>
                </a:tc>
                <a:tc>
                  <a:txBody>
                    <a:bodyPr/>
                    <a:lstStyle/>
                    <a:p>
                      <a:r>
                        <a:rPr lang="en-US" dirty="0"/>
                        <a:t>x</a:t>
                      </a:r>
                      <a:r>
                        <a:rPr lang="en-US" baseline="0" dirty="0"/>
                        <a:t> </a:t>
                      </a:r>
                      <a:r>
                        <a:rPr lang="en-US" dirty="0"/>
                        <a:t>= x / 3</a:t>
                      </a:r>
                    </a:p>
                  </a:txBody>
                  <a:tcPr/>
                </a:tc>
                <a:tc>
                  <a:txBody>
                    <a:bodyPr/>
                    <a:lstStyle/>
                    <a:p>
                      <a:r>
                        <a:rPr lang="en-US" dirty="0"/>
                        <a:t>x=15/3 gives 5</a:t>
                      </a:r>
                    </a:p>
                  </a:txBody>
                  <a:tcPr/>
                </a:tc>
                <a:extLst>
                  <a:ext uri="{0D108BD9-81ED-4DB2-BD59-A6C34878D82A}">
                    <a16:rowId xmlns:a16="http://schemas.microsoft.com/office/drawing/2014/main" val="10005"/>
                  </a:ext>
                </a:extLst>
              </a:tr>
              <a:tr h="452685">
                <a:tc>
                  <a:txBody>
                    <a:bodyPr/>
                    <a:lstStyle/>
                    <a:p>
                      <a:r>
                        <a:rPr lang="en-US" dirty="0"/>
                        <a:t>%=</a:t>
                      </a:r>
                    </a:p>
                  </a:txBody>
                  <a:tcPr/>
                </a:tc>
                <a:tc>
                  <a:txBody>
                    <a:bodyPr/>
                    <a:lstStyle/>
                    <a:p>
                      <a:r>
                        <a:rPr lang="en-US" dirty="0"/>
                        <a:t>x</a:t>
                      </a:r>
                      <a:r>
                        <a:rPr lang="en-US" baseline="0" dirty="0"/>
                        <a:t> %</a:t>
                      </a:r>
                      <a:r>
                        <a:rPr lang="en-US" dirty="0"/>
                        <a:t>= 3</a:t>
                      </a:r>
                    </a:p>
                  </a:txBody>
                  <a:tcPr/>
                </a:tc>
                <a:tc>
                  <a:txBody>
                    <a:bodyPr/>
                    <a:lstStyle/>
                    <a:p>
                      <a:r>
                        <a:rPr lang="en-US" dirty="0"/>
                        <a:t>x</a:t>
                      </a:r>
                      <a:r>
                        <a:rPr lang="en-US" baseline="0" dirty="0"/>
                        <a:t> </a:t>
                      </a:r>
                      <a:r>
                        <a:rPr lang="en-US" dirty="0"/>
                        <a:t>= x % 3</a:t>
                      </a:r>
                    </a:p>
                  </a:txBody>
                  <a:tcPr/>
                </a:tc>
                <a:tc>
                  <a:txBody>
                    <a:bodyPr/>
                    <a:lstStyle/>
                    <a:p>
                      <a:r>
                        <a:rPr lang="en-US" dirty="0"/>
                        <a:t>x=5%3 gives 1</a:t>
                      </a:r>
                    </a:p>
                  </a:txBody>
                  <a:tcPr/>
                </a:tc>
                <a:extLst>
                  <a:ext uri="{0D108BD9-81ED-4DB2-BD59-A6C34878D82A}">
                    <a16:rowId xmlns:a16="http://schemas.microsoft.com/office/drawing/2014/main" val="10006"/>
                  </a:ext>
                </a:extLst>
              </a:tr>
              <a:tr h="452685">
                <a:tc>
                  <a:txBody>
                    <a:bodyPr/>
                    <a:lstStyle/>
                    <a:p>
                      <a:r>
                        <a:rPr lang="en-US" dirty="0"/>
                        <a:t>//=</a:t>
                      </a:r>
                    </a:p>
                  </a:txBody>
                  <a:tcPr/>
                </a:tc>
                <a:tc>
                  <a:txBody>
                    <a:bodyPr/>
                    <a:lstStyle/>
                    <a:p>
                      <a:r>
                        <a:rPr lang="en-US" dirty="0"/>
                        <a:t>x</a:t>
                      </a:r>
                      <a:r>
                        <a:rPr lang="en-US" baseline="0" dirty="0"/>
                        <a:t> //</a:t>
                      </a:r>
                      <a:r>
                        <a:rPr lang="en-US" dirty="0"/>
                        <a:t>= 3</a:t>
                      </a:r>
                    </a:p>
                  </a:txBody>
                  <a:tcPr/>
                </a:tc>
                <a:tc>
                  <a:txBody>
                    <a:bodyPr/>
                    <a:lstStyle/>
                    <a:p>
                      <a:r>
                        <a:rPr lang="en-US" dirty="0"/>
                        <a:t>x</a:t>
                      </a:r>
                      <a:r>
                        <a:rPr lang="en-US" baseline="0" dirty="0"/>
                        <a:t> </a:t>
                      </a:r>
                      <a:r>
                        <a:rPr lang="en-US" dirty="0"/>
                        <a:t>= x // 3</a:t>
                      </a:r>
                    </a:p>
                  </a:txBody>
                  <a:tcPr/>
                </a:tc>
                <a:tc>
                  <a:txBody>
                    <a:bodyPr/>
                    <a:lstStyle/>
                    <a:p>
                      <a:r>
                        <a:rPr lang="en-US" dirty="0"/>
                        <a:t>x= 1//3 gives 0</a:t>
                      </a:r>
                    </a:p>
                  </a:txBody>
                  <a:tcPr/>
                </a:tc>
                <a:extLst>
                  <a:ext uri="{0D108BD9-81ED-4DB2-BD59-A6C34878D82A}">
                    <a16:rowId xmlns:a16="http://schemas.microsoft.com/office/drawing/2014/main" val="10007"/>
                  </a:ext>
                </a:extLst>
              </a:tr>
              <a:tr h="452685">
                <a:tc>
                  <a:txBody>
                    <a:bodyPr/>
                    <a:lstStyle/>
                    <a:p>
                      <a:r>
                        <a:rPr lang="en-US" dirty="0"/>
                        <a:t>**=</a:t>
                      </a:r>
                    </a:p>
                  </a:txBody>
                  <a:tcPr/>
                </a:tc>
                <a:tc>
                  <a:txBody>
                    <a:bodyPr/>
                    <a:lstStyle/>
                    <a:p>
                      <a:r>
                        <a:rPr lang="en-US" dirty="0"/>
                        <a:t>x</a:t>
                      </a:r>
                      <a:r>
                        <a:rPr lang="en-US" baseline="0" dirty="0"/>
                        <a:t> **</a:t>
                      </a:r>
                      <a:r>
                        <a:rPr lang="en-US" dirty="0"/>
                        <a:t>= 3</a:t>
                      </a:r>
                    </a:p>
                  </a:txBody>
                  <a:tcPr/>
                </a:tc>
                <a:tc>
                  <a:txBody>
                    <a:bodyPr/>
                    <a:lstStyle/>
                    <a:p>
                      <a:r>
                        <a:rPr lang="en-US" dirty="0"/>
                        <a:t>x</a:t>
                      </a:r>
                      <a:r>
                        <a:rPr lang="en-US" baseline="0" dirty="0"/>
                        <a:t> </a:t>
                      </a:r>
                      <a:r>
                        <a:rPr lang="en-US" dirty="0"/>
                        <a:t>= x ** 3</a:t>
                      </a:r>
                    </a:p>
                  </a:txBody>
                  <a:tcPr/>
                </a:tc>
                <a:tc>
                  <a:txBody>
                    <a:bodyPr/>
                    <a:lstStyle/>
                    <a:p>
                      <a:r>
                        <a:rPr lang="en-US" dirty="0"/>
                        <a:t>x=0**3</a:t>
                      </a:r>
                      <a:r>
                        <a:rPr lang="en-US" baseline="0" dirty="0"/>
                        <a:t> gives 0</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759576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400" y="879158"/>
            <a:ext cx="7467600" cy="792162"/>
          </a:xfrm>
        </p:spPr>
        <p:txBody>
          <a:bodyPr>
            <a:normAutofit/>
          </a:bodyPr>
          <a:lstStyle/>
          <a:p>
            <a:r>
              <a:rPr lang="en-US" sz="3600" b="1" dirty="0">
                <a:latin typeface="+mn-lt"/>
              </a:rPr>
              <a:t>Assignment Operator</a:t>
            </a:r>
          </a:p>
        </p:txBody>
      </p:sp>
      <p:graphicFrame>
        <p:nvGraphicFramePr>
          <p:cNvPr id="4" name="Table 3"/>
          <p:cNvGraphicFramePr>
            <a:graphicFrameLocks noGrp="1"/>
          </p:cNvGraphicFramePr>
          <p:nvPr>
            <p:extLst>
              <p:ext uri="{D42A27DB-BD31-4B8C-83A1-F6EECF244321}">
                <p14:modId xmlns:p14="http://schemas.microsoft.com/office/powerpoint/2010/main" val="972485768"/>
              </p:ext>
            </p:extLst>
          </p:nvPr>
        </p:nvGraphicFramePr>
        <p:xfrm>
          <a:off x="2479040" y="2316161"/>
          <a:ext cx="7538720" cy="3261678"/>
        </p:xfrm>
        <a:graphic>
          <a:graphicData uri="http://schemas.openxmlformats.org/drawingml/2006/table">
            <a:tbl>
              <a:tblPr firstRow="1" bandRow="1">
                <a:tableStyleId>{5C22544A-7EE6-4342-B048-85BDC9FD1C3A}</a:tableStyleId>
              </a:tblPr>
              <a:tblGrid>
                <a:gridCol w="1383228">
                  <a:extLst>
                    <a:ext uri="{9D8B030D-6E8A-4147-A177-3AD203B41FA5}">
                      <a16:colId xmlns:a16="http://schemas.microsoft.com/office/drawing/2014/main" val="20000"/>
                    </a:ext>
                  </a:extLst>
                </a:gridCol>
                <a:gridCol w="1456030">
                  <a:extLst>
                    <a:ext uri="{9D8B030D-6E8A-4147-A177-3AD203B41FA5}">
                      <a16:colId xmlns:a16="http://schemas.microsoft.com/office/drawing/2014/main" val="20001"/>
                    </a:ext>
                  </a:extLst>
                </a:gridCol>
                <a:gridCol w="1606654">
                  <a:extLst>
                    <a:ext uri="{9D8B030D-6E8A-4147-A177-3AD203B41FA5}">
                      <a16:colId xmlns:a16="http://schemas.microsoft.com/office/drawing/2014/main" val="20002"/>
                    </a:ext>
                  </a:extLst>
                </a:gridCol>
                <a:gridCol w="3092808">
                  <a:extLst>
                    <a:ext uri="{9D8B030D-6E8A-4147-A177-3AD203B41FA5}">
                      <a16:colId xmlns:a16="http://schemas.microsoft.com/office/drawing/2014/main" val="20003"/>
                    </a:ext>
                  </a:extLst>
                </a:gridCol>
              </a:tblGrid>
              <a:tr h="543613">
                <a:tc>
                  <a:txBody>
                    <a:bodyPr/>
                    <a:lstStyle/>
                    <a:p>
                      <a:pPr algn="ctr"/>
                      <a:r>
                        <a:rPr lang="en-US" dirty="0"/>
                        <a:t>Operator</a:t>
                      </a:r>
                    </a:p>
                  </a:txBody>
                  <a:tcPr/>
                </a:tc>
                <a:tc>
                  <a:txBody>
                    <a:bodyPr/>
                    <a:lstStyle/>
                    <a:p>
                      <a:pPr algn="ctr"/>
                      <a:r>
                        <a:rPr lang="en-US" dirty="0"/>
                        <a:t>syntax</a:t>
                      </a:r>
                    </a:p>
                  </a:txBody>
                  <a:tcPr/>
                </a:tc>
                <a:tc>
                  <a:txBody>
                    <a:bodyPr/>
                    <a:lstStyle/>
                    <a:p>
                      <a:pPr algn="ctr"/>
                      <a:r>
                        <a:rPr lang="en-US" dirty="0"/>
                        <a:t>Same</a:t>
                      </a:r>
                      <a:r>
                        <a:rPr lang="en-US" baseline="0" dirty="0"/>
                        <a:t> As</a:t>
                      </a:r>
                      <a:endParaRPr lang="en-US" dirty="0"/>
                    </a:p>
                  </a:txBody>
                  <a:tcPr/>
                </a:tc>
                <a:tc>
                  <a:txBody>
                    <a:bodyPr/>
                    <a:lstStyle/>
                    <a:p>
                      <a:pPr algn="ctr"/>
                      <a:r>
                        <a:rPr lang="en-US" dirty="0"/>
                        <a:t>output</a:t>
                      </a:r>
                    </a:p>
                  </a:txBody>
                  <a:tcPr/>
                </a:tc>
                <a:extLst>
                  <a:ext uri="{0D108BD9-81ED-4DB2-BD59-A6C34878D82A}">
                    <a16:rowId xmlns:a16="http://schemas.microsoft.com/office/drawing/2014/main" val="10000"/>
                  </a:ext>
                </a:extLst>
              </a:tr>
              <a:tr h="543613">
                <a:tc>
                  <a:txBody>
                    <a:bodyPr/>
                    <a:lstStyle/>
                    <a:p>
                      <a:r>
                        <a:rPr lang="en-US" dirty="0"/>
                        <a:t>&amp;=</a:t>
                      </a:r>
                    </a:p>
                  </a:txBody>
                  <a:tcPr/>
                </a:tc>
                <a:tc>
                  <a:txBody>
                    <a:bodyPr/>
                    <a:lstStyle/>
                    <a:p>
                      <a:r>
                        <a:rPr lang="en-US" dirty="0"/>
                        <a:t>x</a:t>
                      </a:r>
                      <a:r>
                        <a:rPr lang="en-US" baseline="0" dirty="0"/>
                        <a:t> &amp;</a:t>
                      </a:r>
                      <a:r>
                        <a:rPr lang="en-US" dirty="0"/>
                        <a:t>= 3</a:t>
                      </a:r>
                    </a:p>
                  </a:txBody>
                  <a:tcPr/>
                </a:tc>
                <a:tc>
                  <a:txBody>
                    <a:bodyPr/>
                    <a:lstStyle/>
                    <a:p>
                      <a:r>
                        <a:rPr lang="en-US" dirty="0"/>
                        <a:t>x</a:t>
                      </a:r>
                      <a:r>
                        <a:rPr lang="en-US" baseline="0" dirty="0"/>
                        <a:t> = x &amp; 3 </a:t>
                      </a:r>
                      <a:endParaRPr lang="en-US" dirty="0"/>
                    </a:p>
                  </a:txBody>
                  <a:tcPr/>
                </a:tc>
                <a:tc>
                  <a:txBody>
                    <a:bodyPr/>
                    <a:lstStyle/>
                    <a:p>
                      <a:r>
                        <a:rPr lang="en-US" dirty="0"/>
                        <a:t>x=5&amp;3 gives</a:t>
                      </a:r>
                      <a:r>
                        <a:rPr lang="en-US" baseline="0" dirty="0"/>
                        <a:t> 1</a:t>
                      </a:r>
                      <a:endParaRPr lang="en-US" dirty="0"/>
                    </a:p>
                  </a:txBody>
                  <a:tcPr/>
                </a:tc>
                <a:extLst>
                  <a:ext uri="{0D108BD9-81ED-4DB2-BD59-A6C34878D82A}">
                    <a16:rowId xmlns:a16="http://schemas.microsoft.com/office/drawing/2014/main" val="10001"/>
                  </a:ext>
                </a:extLst>
              </a:tr>
              <a:tr h="543613">
                <a:tc>
                  <a:txBody>
                    <a:bodyPr/>
                    <a:lstStyle/>
                    <a:p>
                      <a:r>
                        <a:rPr lang="en-US" dirty="0"/>
                        <a:t>|=</a:t>
                      </a:r>
                    </a:p>
                  </a:txBody>
                  <a:tcPr/>
                </a:tc>
                <a:tc>
                  <a:txBody>
                    <a:bodyPr/>
                    <a:lstStyle/>
                    <a:p>
                      <a:r>
                        <a:rPr lang="en-US" dirty="0"/>
                        <a:t>x</a:t>
                      </a:r>
                      <a:r>
                        <a:rPr lang="en-US" baseline="0" dirty="0"/>
                        <a:t> |</a:t>
                      </a:r>
                      <a:r>
                        <a:rPr lang="en-US" dirty="0"/>
                        <a:t>= 3</a:t>
                      </a:r>
                    </a:p>
                  </a:txBody>
                  <a:tcPr/>
                </a:tc>
                <a:tc>
                  <a:txBody>
                    <a:bodyPr/>
                    <a:lstStyle/>
                    <a:p>
                      <a:r>
                        <a:rPr lang="en-US" dirty="0"/>
                        <a:t>x</a:t>
                      </a:r>
                      <a:r>
                        <a:rPr lang="en-US" baseline="0" dirty="0"/>
                        <a:t> </a:t>
                      </a:r>
                      <a:r>
                        <a:rPr lang="en-US" dirty="0"/>
                        <a:t>= x | 3</a:t>
                      </a:r>
                    </a:p>
                  </a:txBody>
                  <a:tcPr/>
                </a:tc>
                <a:tc>
                  <a:txBody>
                    <a:bodyPr/>
                    <a:lstStyle/>
                    <a:p>
                      <a:r>
                        <a:rPr lang="en-US" dirty="0"/>
                        <a:t>x=5|3 gives 7</a:t>
                      </a:r>
                    </a:p>
                  </a:txBody>
                  <a:tcPr/>
                </a:tc>
                <a:extLst>
                  <a:ext uri="{0D108BD9-81ED-4DB2-BD59-A6C34878D82A}">
                    <a16:rowId xmlns:a16="http://schemas.microsoft.com/office/drawing/2014/main" val="10002"/>
                  </a:ext>
                </a:extLst>
              </a:tr>
              <a:tr h="543613">
                <a:tc>
                  <a:txBody>
                    <a:bodyPr/>
                    <a:lstStyle/>
                    <a:p>
                      <a:r>
                        <a:rPr lang="en-US" dirty="0"/>
                        <a:t>^=</a:t>
                      </a:r>
                    </a:p>
                  </a:txBody>
                  <a:tcPr/>
                </a:tc>
                <a:tc>
                  <a:txBody>
                    <a:bodyPr/>
                    <a:lstStyle/>
                    <a:p>
                      <a:r>
                        <a:rPr lang="en-US" dirty="0"/>
                        <a:t>x</a:t>
                      </a:r>
                      <a:r>
                        <a:rPr lang="en-US" baseline="0" dirty="0"/>
                        <a:t> ^</a:t>
                      </a:r>
                      <a:r>
                        <a:rPr lang="en-US" dirty="0"/>
                        <a:t>= 3</a:t>
                      </a:r>
                    </a:p>
                  </a:txBody>
                  <a:tcPr/>
                </a:tc>
                <a:tc>
                  <a:txBody>
                    <a:bodyPr/>
                    <a:lstStyle/>
                    <a:p>
                      <a:r>
                        <a:rPr lang="en-US" dirty="0"/>
                        <a:t>x</a:t>
                      </a:r>
                      <a:r>
                        <a:rPr lang="en-US" baseline="0" dirty="0"/>
                        <a:t> </a:t>
                      </a:r>
                      <a:r>
                        <a:rPr lang="en-US" dirty="0"/>
                        <a:t>= x ^ 3</a:t>
                      </a:r>
                    </a:p>
                  </a:txBody>
                  <a:tcPr/>
                </a:tc>
                <a:tc>
                  <a:txBody>
                    <a:bodyPr/>
                    <a:lstStyle/>
                    <a:p>
                      <a:r>
                        <a:rPr lang="en-US" dirty="0"/>
                        <a:t>x=5^3 gives 6</a:t>
                      </a:r>
                    </a:p>
                  </a:txBody>
                  <a:tcPr/>
                </a:tc>
                <a:extLst>
                  <a:ext uri="{0D108BD9-81ED-4DB2-BD59-A6C34878D82A}">
                    <a16:rowId xmlns:a16="http://schemas.microsoft.com/office/drawing/2014/main" val="10003"/>
                  </a:ext>
                </a:extLst>
              </a:tr>
              <a:tr h="543613">
                <a:tc>
                  <a:txBody>
                    <a:bodyPr/>
                    <a:lstStyle/>
                    <a:p>
                      <a:r>
                        <a:rPr lang="en-US" dirty="0"/>
                        <a:t>&gt;&gt;=</a:t>
                      </a:r>
                    </a:p>
                  </a:txBody>
                  <a:tcPr/>
                </a:tc>
                <a:tc>
                  <a:txBody>
                    <a:bodyPr/>
                    <a:lstStyle/>
                    <a:p>
                      <a:r>
                        <a:rPr lang="en-US" dirty="0"/>
                        <a:t>x</a:t>
                      </a:r>
                      <a:r>
                        <a:rPr lang="en-US" baseline="0" dirty="0"/>
                        <a:t> &gt;&gt;</a:t>
                      </a:r>
                      <a:r>
                        <a:rPr lang="en-US" dirty="0"/>
                        <a:t>= 3</a:t>
                      </a:r>
                    </a:p>
                  </a:txBody>
                  <a:tcPr/>
                </a:tc>
                <a:tc>
                  <a:txBody>
                    <a:bodyPr/>
                    <a:lstStyle/>
                    <a:p>
                      <a:r>
                        <a:rPr lang="en-US" dirty="0"/>
                        <a:t>x</a:t>
                      </a:r>
                      <a:r>
                        <a:rPr lang="en-US" baseline="0" dirty="0"/>
                        <a:t> </a:t>
                      </a:r>
                      <a:r>
                        <a:rPr lang="en-US" dirty="0"/>
                        <a:t>= x &gt;&gt; 3</a:t>
                      </a:r>
                    </a:p>
                  </a:txBody>
                  <a:tcPr/>
                </a:tc>
                <a:tc>
                  <a:txBody>
                    <a:bodyPr/>
                    <a:lstStyle/>
                    <a:p>
                      <a:r>
                        <a:rPr lang="en-US" dirty="0"/>
                        <a:t>x=5&gt;&gt;3 gives 0</a:t>
                      </a:r>
                    </a:p>
                  </a:txBody>
                  <a:tcPr/>
                </a:tc>
                <a:extLst>
                  <a:ext uri="{0D108BD9-81ED-4DB2-BD59-A6C34878D82A}">
                    <a16:rowId xmlns:a16="http://schemas.microsoft.com/office/drawing/2014/main" val="10004"/>
                  </a:ext>
                </a:extLst>
              </a:tr>
              <a:tr h="543613">
                <a:tc>
                  <a:txBody>
                    <a:bodyPr/>
                    <a:lstStyle/>
                    <a:p>
                      <a:r>
                        <a:rPr lang="en-US" dirty="0"/>
                        <a:t>&lt;&lt;=</a:t>
                      </a:r>
                    </a:p>
                  </a:txBody>
                  <a:tcPr/>
                </a:tc>
                <a:tc>
                  <a:txBody>
                    <a:bodyPr/>
                    <a:lstStyle/>
                    <a:p>
                      <a:r>
                        <a:rPr lang="en-US" dirty="0"/>
                        <a:t>x</a:t>
                      </a:r>
                      <a:r>
                        <a:rPr lang="en-US" baseline="0" dirty="0"/>
                        <a:t> &lt;&lt;</a:t>
                      </a:r>
                      <a:r>
                        <a:rPr lang="en-US" dirty="0"/>
                        <a:t>= 3</a:t>
                      </a:r>
                    </a:p>
                  </a:txBody>
                  <a:tcPr/>
                </a:tc>
                <a:tc>
                  <a:txBody>
                    <a:bodyPr/>
                    <a:lstStyle/>
                    <a:p>
                      <a:r>
                        <a:rPr lang="en-US" dirty="0"/>
                        <a:t>x</a:t>
                      </a:r>
                      <a:r>
                        <a:rPr lang="en-US" baseline="0" dirty="0"/>
                        <a:t> </a:t>
                      </a:r>
                      <a:r>
                        <a:rPr lang="en-US" dirty="0"/>
                        <a:t>= x &lt;&lt; 3</a:t>
                      </a:r>
                    </a:p>
                  </a:txBody>
                  <a:tcPr/>
                </a:tc>
                <a:tc>
                  <a:txBody>
                    <a:bodyPr/>
                    <a:lstStyle/>
                    <a:p>
                      <a:r>
                        <a:rPr lang="en-US" dirty="0"/>
                        <a:t>x=5&lt;&lt;3 gives 40</a:t>
                      </a:r>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4119880" y="1783080"/>
            <a:ext cx="3657600" cy="461665"/>
          </a:xfrm>
          <a:prstGeom prst="rect">
            <a:avLst/>
          </a:prstGeom>
          <a:noFill/>
        </p:spPr>
        <p:txBody>
          <a:bodyPr wrap="square" rtlCol="0">
            <a:spAutoFit/>
          </a:bodyPr>
          <a:lstStyle/>
          <a:p>
            <a:r>
              <a:rPr lang="en-US" sz="2400" b="1" dirty="0"/>
              <a:t>Suppose x=5</a:t>
            </a:r>
            <a:endParaRPr lang="en-IN" sz="2400" b="1" dirty="0"/>
          </a:p>
        </p:txBody>
      </p:sp>
    </p:spTree>
    <p:extLst>
      <p:ext uri="{BB962C8B-B14F-4D97-AF65-F5344CB8AC3E}">
        <p14:creationId xmlns:p14="http://schemas.microsoft.com/office/powerpoint/2010/main" val="2542088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080" y="948770"/>
            <a:ext cx="7467600" cy="792162"/>
          </a:xfrm>
        </p:spPr>
        <p:txBody>
          <a:bodyPr>
            <a:normAutofit/>
          </a:bodyPr>
          <a:lstStyle/>
          <a:p>
            <a:r>
              <a:rPr lang="en-US" sz="3600" b="1" dirty="0">
                <a:latin typeface="+mn-lt"/>
              </a:rPr>
              <a:t>Comparison Operator</a:t>
            </a:r>
          </a:p>
        </p:txBody>
      </p:sp>
      <p:sp>
        <p:nvSpPr>
          <p:cNvPr id="3" name="Content Placeholder 2"/>
          <p:cNvSpPr>
            <a:spLocks noGrp="1"/>
          </p:cNvSpPr>
          <p:nvPr>
            <p:ph sz="quarter" idx="1"/>
          </p:nvPr>
        </p:nvSpPr>
        <p:spPr>
          <a:xfrm>
            <a:off x="1691640" y="1790700"/>
            <a:ext cx="7162800" cy="838200"/>
          </a:xfrm>
        </p:spPr>
        <p:txBody>
          <a:bodyPr>
            <a:normAutofit/>
          </a:bodyPr>
          <a:lstStyle/>
          <a:p>
            <a:r>
              <a:rPr lang="en-US" sz="2400" dirty="0"/>
              <a:t>Comparison operators are used to compare two values:</a:t>
            </a:r>
          </a:p>
        </p:txBody>
      </p:sp>
      <p:graphicFrame>
        <p:nvGraphicFramePr>
          <p:cNvPr id="4" name="Table 3"/>
          <p:cNvGraphicFramePr>
            <a:graphicFrameLocks noGrp="1"/>
          </p:cNvGraphicFramePr>
          <p:nvPr/>
        </p:nvGraphicFramePr>
        <p:xfrm>
          <a:off x="2133601" y="2743200"/>
          <a:ext cx="8077199" cy="3581400"/>
        </p:xfrm>
        <a:graphic>
          <a:graphicData uri="http://schemas.openxmlformats.org/drawingml/2006/table">
            <a:tbl>
              <a:tblPr firstRow="1" bandRow="1">
                <a:tableStyleId>{5C22544A-7EE6-4342-B048-85BDC9FD1C3A}</a:tableStyleId>
              </a:tblPr>
              <a:tblGrid>
                <a:gridCol w="1505385">
                  <a:extLst>
                    <a:ext uri="{9D8B030D-6E8A-4147-A177-3AD203B41FA5}">
                      <a16:colId xmlns:a16="http://schemas.microsoft.com/office/drawing/2014/main" val="20000"/>
                    </a:ext>
                  </a:extLst>
                </a:gridCol>
                <a:gridCol w="2421705">
                  <a:extLst>
                    <a:ext uri="{9D8B030D-6E8A-4147-A177-3AD203B41FA5}">
                      <a16:colId xmlns:a16="http://schemas.microsoft.com/office/drawing/2014/main" val="20001"/>
                    </a:ext>
                  </a:extLst>
                </a:gridCol>
                <a:gridCol w="1374481">
                  <a:extLst>
                    <a:ext uri="{9D8B030D-6E8A-4147-A177-3AD203B41FA5}">
                      <a16:colId xmlns:a16="http://schemas.microsoft.com/office/drawing/2014/main" val="20002"/>
                    </a:ext>
                  </a:extLst>
                </a:gridCol>
                <a:gridCol w="2775628">
                  <a:extLst>
                    <a:ext uri="{9D8B030D-6E8A-4147-A177-3AD203B41FA5}">
                      <a16:colId xmlns:a16="http://schemas.microsoft.com/office/drawing/2014/main" val="20003"/>
                    </a:ext>
                  </a:extLst>
                </a:gridCol>
              </a:tblGrid>
              <a:tr h="480477">
                <a:tc>
                  <a:txBody>
                    <a:bodyPr/>
                    <a:lstStyle/>
                    <a:p>
                      <a:pPr algn="ctr"/>
                      <a:r>
                        <a:rPr lang="en-US" dirty="0"/>
                        <a:t>Operator</a:t>
                      </a:r>
                    </a:p>
                  </a:txBody>
                  <a:tcPr/>
                </a:tc>
                <a:tc>
                  <a:txBody>
                    <a:bodyPr/>
                    <a:lstStyle/>
                    <a:p>
                      <a:pPr algn="ctr"/>
                      <a:r>
                        <a:rPr lang="en-US" dirty="0"/>
                        <a:t>Name</a:t>
                      </a:r>
                    </a:p>
                  </a:txBody>
                  <a:tcPr/>
                </a:tc>
                <a:tc>
                  <a:txBody>
                    <a:bodyPr/>
                    <a:lstStyle/>
                    <a:p>
                      <a:pPr algn="ctr"/>
                      <a:r>
                        <a:rPr lang="en-US" dirty="0"/>
                        <a:t>Example</a:t>
                      </a:r>
                    </a:p>
                  </a:txBody>
                  <a:tcPr/>
                </a:tc>
                <a:tc>
                  <a:txBody>
                    <a:bodyPr/>
                    <a:lstStyle/>
                    <a:p>
                      <a:pPr algn="ctr"/>
                      <a:r>
                        <a:rPr lang="en-US" dirty="0"/>
                        <a:t>output</a:t>
                      </a:r>
                    </a:p>
                  </a:txBody>
                  <a:tcPr/>
                </a:tc>
                <a:extLst>
                  <a:ext uri="{0D108BD9-81ED-4DB2-BD59-A6C34878D82A}">
                    <a16:rowId xmlns:a16="http://schemas.microsoft.com/office/drawing/2014/main" val="10000"/>
                  </a:ext>
                </a:extLst>
              </a:tr>
              <a:tr h="480477">
                <a:tc>
                  <a:txBody>
                    <a:bodyPr/>
                    <a:lstStyle/>
                    <a:p>
                      <a:r>
                        <a:rPr lang="en-US" dirty="0"/>
                        <a:t>==</a:t>
                      </a:r>
                    </a:p>
                  </a:txBody>
                  <a:tcPr/>
                </a:tc>
                <a:tc>
                  <a:txBody>
                    <a:bodyPr/>
                    <a:lstStyle/>
                    <a:p>
                      <a:r>
                        <a:rPr lang="en-US" dirty="0"/>
                        <a:t>Equal</a:t>
                      </a:r>
                    </a:p>
                  </a:txBody>
                  <a:tcPr/>
                </a:tc>
                <a:tc>
                  <a:txBody>
                    <a:bodyPr/>
                    <a:lstStyle/>
                    <a:p>
                      <a:r>
                        <a:rPr lang="en-US" dirty="0"/>
                        <a:t>x == y</a:t>
                      </a:r>
                    </a:p>
                  </a:txBody>
                  <a:tcPr/>
                </a:tc>
                <a:tc>
                  <a:txBody>
                    <a:bodyPr/>
                    <a:lstStyle/>
                    <a:p>
                      <a:r>
                        <a:rPr lang="en-US" dirty="0"/>
                        <a:t>print(x==y) gives false</a:t>
                      </a:r>
                    </a:p>
                  </a:txBody>
                  <a:tcPr/>
                </a:tc>
                <a:extLst>
                  <a:ext uri="{0D108BD9-81ED-4DB2-BD59-A6C34878D82A}">
                    <a16:rowId xmlns:a16="http://schemas.microsoft.com/office/drawing/2014/main" val="10001"/>
                  </a:ext>
                </a:extLst>
              </a:tr>
              <a:tr h="480477">
                <a:tc>
                  <a:txBody>
                    <a:bodyPr/>
                    <a:lstStyle/>
                    <a:p>
                      <a:r>
                        <a:rPr lang="en-US" dirty="0"/>
                        <a:t>!=</a:t>
                      </a:r>
                    </a:p>
                  </a:txBody>
                  <a:tcPr/>
                </a:tc>
                <a:tc>
                  <a:txBody>
                    <a:bodyPr/>
                    <a:lstStyle/>
                    <a:p>
                      <a:r>
                        <a:rPr lang="en-US" dirty="0"/>
                        <a:t>Not equal</a:t>
                      </a:r>
                    </a:p>
                  </a:txBody>
                  <a:tcPr/>
                </a:tc>
                <a:tc>
                  <a:txBody>
                    <a:bodyPr/>
                    <a:lstStyle/>
                    <a:p>
                      <a:r>
                        <a:rPr lang="en-US" dirty="0"/>
                        <a:t>x != y</a:t>
                      </a:r>
                    </a:p>
                  </a:txBody>
                  <a:tcPr/>
                </a:tc>
                <a:tc>
                  <a:txBody>
                    <a:bodyPr/>
                    <a:lstStyle/>
                    <a:p>
                      <a:r>
                        <a:rPr lang="en-US" dirty="0"/>
                        <a:t>print(x!=y) gives true</a:t>
                      </a:r>
                    </a:p>
                  </a:txBody>
                  <a:tcPr/>
                </a:tc>
                <a:extLst>
                  <a:ext uri="{0D108BD9-81ED-4DB2-BD59-A6C34878D82A}">
                    <a16:rowId xmlns:a16="http://schemas.microsoft.com/office/drawing/2014/main" val="10002"/>
                  </a:ext>
                </a:extLst>
              </a:tr>
              <a:tr h="480477">
                <a:tc>
                  <a:txBody>
                    <a:bodyPr/>
                    <a:lstStyle/>
                    <a:p>
                      <a:r>
                        <a:rPr lang="en-US" dirty="0"/>
                        <a:t>&gt;</a:t>
                      </a:r>
                    </a:p>
                  </a:txBody>
                  <a:tcPr/>
                </a:tc>
                <a:tc>
                  <a:txBody>
                    <a:bodyPr/>
                    <a:lstStyle/>
                    <a:p>
                      <a:r>
                        <a:rPr lang="en-US" dirty="0"/>
                        <a:t>Greater</a:t>
                      </a:r>
                      <a:r>
                        <a:rPr lang="en-US" baseline="0" dirty="0"/>
                        <a:t> than</a:t>
                      </a:r>
                      <a:endParaRPr lang="en-US" dirty="0"/>
                    </a:p>
                  </a:txBody>
                  <a:tcPr/>
                </a:tc>
                <a:tc>
                  <a:txBody>
                    <a:bodyPr/>
                    <a:lstStyle/>
                    <a:p>
                      <a:r>
                        <a:rPr lang="en-US" dirty="0"/>
                        <a:t>x &gt; y</a:t>
                      </a:r>
                    </a:p>
                  </a:txBody>
                  <a:tcPr/>
                </a:tc>
                <a:tc>
                  <a:txBody>
                    <a:bodyPr/>
                    <a:lstStyle/>
                    <a:p>
                      <a:r>
                        <a:rPr lang="en-US" dirty="0"/>
                        <a:t>print(x&gt;y) gives true</a:t>
                      </a:r>
                    </a:p>
                  </a:txBody>
                  <a:tcPr/>
                </a:tc>
                <a:extLst>
                  <a:ext uri="{0D108BD9-81ED-4DB2-BD59-A6C34878D82A}">
                    <a16:rowId xmlns:a16="http://schemas.microsoft.com/office/drawing/2014/main" val="10003"/>
                  </a:ext>
                </a:extLst>
              </a:tr>
              <a:tr h="480477">
                <a:tc>
                  <a:txBody>
                    <a:bodyPr/>
                    <a:lstStyle/>
                    <a:p>
                      <a:r>
                        <a:rPr lang="en-US" dirty="0"/>
                        <a:t>&lt;</a:t>
                      </a:r>
                    </a:p>
                  </a:txBody>
                  <a:tcPr/>
                </a:tc>
                <a:tc>
                  <a:txBody>
                    <a:bodyPr/>
                    <a:lstStyle/>
                    <a:p>
                      <a:r>
                        <a:rPr lang="en-US" dirty="0"/>
                        <a:t>Less</a:t>
                      </a:r>
                      <a:r>
                        <a:rPr lang="en-US" baseline="0" dirty="0"/>
                        <a:t> than</a:t>
                      </a:r>
                      <a:endParaRPr lang="en-US" dirty="0"/>
                    </a:p>
                  </a:txBody>
                  <a:tcPr/>
                </a:tc>
                <a:tc>
                  <a:txBody>
                    <a:bodyPr/>
                    <a:lstStyle/>
                    <a:p>
                      <a:r>
                        <a:rPr lang="en-US" dirty="0"/>
                        <a:t>x &lt; y</a:t>
                      </a:r>
                    </a:p>
                  </a:txBody>
                  <a:tcPr/>
                </a:tc>
                <a:tc>
                  <a:txBody>
                    <a:bodyPr/>
                    <a:lstStyle/>
                    <a:p>
                      <a:r>
                        <a:rPr lang="en-US" dirty="0"/>
                        <a:t>print(x&lt;y) gives false</a:t>
                      </a:r>
                    </a:p>
                  </a:txBody>
                  <a:tcPr/>
                </a:tc>
                <a:extLst>
                  <a:ext uri="{0D108BD9-81ED-4DB2-BD59-A6C34878D82A}">
                    <a16:rowId xmlns:a16="http://schemas.microsoft.com/office/drawing/2014/main" val="10004"/>
                  </a:ext>
                </a:extLst>
              </a:tr>
              <a:tr h="698538">
                <a:tc>
                  <a:txBody>
                    <a:bodyPr/>
                    <a:lstStyle/>
                    <a:p>
                      <a:r>
                        <a:rPr lang="en-US" dirty="0"/>
                        <a:t>&gt;=</a:t>
                      </a:r>
                    </a:p>
                  </a:txBody>
                  <a:tcPr/>
                </a:tc>
                <a:tc>
                  <a:txBody>
                    <a:bodyPr/>
                    <a:lstStyle/>
                    <a:p>
                      <a:r>
                        <a:rPr lang="en-US" dirty="0"/>
                        <a:t>Greater than</a:t>
                      </a:r>
                      <a:r>
                        <a:rPr lang="en-US" baseline="0" dirty="0"/>
                        <a:t> or equal to</a:t>
                      </a:r>
                      <a:endParaRPr lang="en-US" dirty="0"/>
                    </a:p>
                  </a:txBody>
                  <a:tcPr/>
                </a:tc>
                <a:tc>
                  <a:txBody>
                    <a:bodyPr/>
                    <a:lstStyle/>
                    <a:p>
                      <a:r>
                        <a:rPr lang="en-US" dirty="0"/>
                        <a:t>x &gt;= y</a:t>
                      </a:r>
                    </a:p>
                  </a:txBody>
                  <a:tcPr/>
                </a:tc>
                <a:tc>
                  <a:txBody>
                    <a:bodyPr/>
                    <a:lstStyle/>
                    <a:p>
                      <a:r>
                        <a:rPr lang="en-US" dirty="0"/>
                        <a:t>print(x&gt;=y) gives true</a:t>
                      </a:r>
                    </a:p>
                  </a:txBody>
                  <a:tcPr/>
                </a:tc>
                <a:extLst>
                  <a:ext uri="{0D108BD9-81ED-4DB2-BD59-A6C34878D82A}">
                    <a16:rowId xmlns:a16="http://schemas.microsoft.com/office/drawing/2014/main" val="10005"/>
                  </a:ext>
                </a:extLst>
              </a:tr>
              <a:tr h="480477">
                <a:tc>
                  <a:txBody>
                    <a:bodyPr/>
                    <a:lstStyle/>
                    <a:p>
                      <a:r>
                        <a:rPr lang="en-US" dirty="0"/>
                        <a:t>&lt;=</a:t>
                      </a:r>
                    </a:p>
                  </a:txBody>
                  <a:tcPr/>
                </a:tc>
                <a:tc>
                  <a:txBody>
                    <a:bodyPr/>
                    <a:lstStyle/>
                    <a:p>
                      <a:r>
                        <a:rPr lang="en-US" dirty="0"/>
                        <a:t>Less than or equal</a:t>
                      </a:r>
                      <a:r>
                        <a:rPr lang="en-US" baseline="0" dirty="0"/>
                        <a:t> to</a:t>
                      </a:r>
                      <a:endParaRPr lang="en-US" dirty="0"/>
                    </a:p>
                  </a:txBody>
                  <a:tcPr/>
                </a:tc>
                <a:tc>
                  <a:txBody>
                    <a:bodyPr/>
                    <a:lstStyle/>
                    <a:p>
                      <a:r>
                        <a:rPr lang="en-US" dirty="0"/>
                        <a:t>x &lt;= y</a:t>
                      </a:r>
                    </a:p>
                  </a:txBody>
                  <a:tcPr/>
                </a:tc>
                <a:tc>
                  <a:txBody>
                    <a:bodyPr/>
                    <a:lstStyle/>
                    <a:p>
                      <a:r>
                        <a:rPr lang="en-US" dirty="0"/>
                        <a:t>print(x&lt;=y) gives false</a:t>
                      </a:r>
                    </a:p>
                  </a:txBody>
                  <a:tcPr/>
                </a:tc>
                <a:extLst>
                  <a:ext uri="{0D108BD9-81ED-4DB2-BD59-A6C34878D82A}">
                    <a16:rowId xmlns:a16="http://schemas.microsoft.com/office/drawing/2014/main" val="10006"/>
                  </a:ext>
                </a:extLst>
              </a:tr>
            </a:tbl>
          </a:graphicData>
        </a:graphic>
      </p:graphicFrame>
      <p:sp>
        <p:nvSpPr>
          <p:cNvPr id="5" name="TextBox 4"/>
          <p:cNvSpPr txBox="1"/>
          <p:nvPr/>
        </p:nvSpPr>
        <p:spPr>
          <a:xfrm>
            <a:off x="1676400" y="2209800"/>
            <a:ext cx="8534400" cy="400110"/>
          </a:xfrm>
          <a:prstGeom prst="rect">
            <a:avLst/>
          </a:prstGeom>
          <a:noFill/>
        </p:spPr>
        <p:txBody>
          <a:bodyPr wrap="square" rtlCol="0">
            <a:spAutoFit/>
          </a:bodyPr>
          <a:lstStyle/>
          <a:p>
            <a:r>
              <a:rPr lang="en-US" sz="2000" dirty="0"/>
              <a:t>Consider x=5 and y=3 </a:t>
            </a:r>
            <a:r>
              <a:rPr lang="en-US" sz="2000" b="1" dirty="0"/>
              <a:t>Note: All +</a:t>
            </a:r>
            <a:r>
              <a:rPr lang="en-US" sz="2000" b="1" dirty="0" err="1"/>
              <a:t>ve</a:t>
            </a:r>
            <a:r>
              <a:rPr lang="en-US" sz="2000" b="1" dirty="0"/>
              <a:t> or –</a:t>
            </a:r>
            <a:r>
              <a:rPr lang="en-US" sz="2000" b="1" dirty="0" err="1"/>
              <a:t>ve</a:t>
            </a:r>
            <a:r>
              <a:rPr lang="en-US" sz="2000" b="1" dirty="0"/>
              <a:t> values are True and 0 is false </a:t>
            </a:r>
            <a:endParaRPr lang="en-IN" sz="2000" b="1" dirty="0"/>
          </a:p>
        </p:txBody>
      </p:sp>
    </p:spTree>
    <p:extLst>
      <p:ext uri="{BB962C8B-B14F-4D97-AF65-F5344CB8AC3E}">
        <p14:creationId xmlns:p14="http://schemas.microsoft.com/office/powerpoint/2010/main" val="4000022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720" y="884238"/>
            <a:ext cx="7467600" cy="792162"/>
          </a:xfrm>
        </p:spPr>
        <p:txBody>
          <a:bodyPr>
            <a:normAutofit/>
          </a:bodyPr>
          <a:lstStyle/>
          <a:p>
            <a:r>
              <a:rPr lang="en-US" sz="3600" b="1" dirty="0">
                <a:latin typeface="+mn-lt"/>
              </a:rPr>
              <a:t>Logical Operator</a:t>
            </a:r>
          </a:p>
        </p:txBody>
      </p:sp>
      <p:sp>
        <p:nvSpPr>
          <p:cNvPr id="3" name="Content Placeholder 2"/>
          <p:cNvSpPr>
            <a:spLocks noGrp="1"/>
          </p:cNvSpPr>
          <p:nvPr>
            <p:ph sz="quarter" idx="1"/>
          </p:nvPr>
        </p:nvSpPr>
        <p:spPr>
          <a:xfrm>
            <a:off x="2032000" y="1955800"/>
            <a:ext cx="8544560" cy="838200"/>
          </a:xfrm>
        </p:spPr>
        <p:txBody>
          <a:bodyPr>
            <a:normAutofit/>
          </a:bodyPr>
          <a:lstStyle/>
          <a:p>
            <a:r>
              <a:rPr lang="en-US" sz="2400" dirty="0"/>
              <a:t>Logical operators are used to combine conditional statements:</a:t>
            </a:r>
          </a:p>
        </p:txBody>
      </p:sp>
      <p:graphicFrame>
        <p:nvGraphicFramePr>
          <p:cNvPr id="4" name="Table 3"/>
          <p:cNvGraphicFramePr>
            <a:graphicFrameLocks noGrp="1"/>
          </p:cNvGraphicFramePr>
          <p:nvPr/>
        </p:nvGraphicFramePr>
        <p:xfrm>
          <a:off x="2209799" y="2514601"/>
          <a:ext cx="7391400" cy="2666999"/>
        </p:xfrm>
        <a:graphic>
          <a:graphicData uri="http://schemas.openxmlformats.org/drawingml/2006/table">
            <a:tbl>
              <a:tblPr firstRow="1" bandRow="1">
                <a:tableStyleId>{5C22544A-7EE6-4342-B048-85BDC9FD1C3A}</a:tableStyleId>
              </a:tblPr>
              <a:tblGrid>
                <a:gridCol w="1295401">
                  <a:extLst>
                    <a:ext uri="{9D8B030D-6E8A-4147-A177-3AD203B41FA5}">
                      <a16:colId xmlns:a16="http://schemas.microsoft.com/office/drawing/2014/main" val="20000"/>
                    </a:ext>
                  </a:extLst>
                </a:gridCol>
                <a:gridCol w="3766101">
                  <a:extLst>
                    <a:ext uri="{9D8B030D-6E8A-4147-A177-3AD203B41FA5}">
                      <a16:colId xmlns:a16="http://schemas.microsoft.com/office/drawing/2014/main" val="20001"/>
                    </a:ext>
                  </a:extLst>
                </a:gridCol>
                <a:gridCol w="2329898">
                  <a:extLst>
                    <a:ext uri="{9D8B030D-6E8A-4147-A177-3AD203B41FA5}">
                      <a16:colId xmlns:a16="http://schemas.microsoft.com/office/drawing/2014/main" val="20002"/>
                    </a:ext>
                  </a:extLst>
                </a:gridCol>
              </a:tblGrid>
              <a:tr h="497432">
                <a:tc>
                  <a:txBody>
                    <a:bodyPr/>
                    <a:lstStyle/>
                    <a:p>
                      <a:pPr algn="ctr"/>
                      <a:r>
                        <a:rPr lang="en-US" dirty="0"/>
                        <a:t>Operator</a:t>
                      </a:r>
                    </a:p>
                  </a:txBody>
                  <a:tcPr/>
                </a:tc>
                <a:tc>
                  <a:txBody>
                    <a:bodyPr/>
                    <a:lstStyle/>
                    <a:p>
                      <a:pPr algn="ctr"/>
                      <a:r>
                        <a:rPr lang="en-US" dirty="0"/>
                        <a:t>Description</a:t>
                      </a:r>
                    </a:p>
                  </a:txBody>
                  <a:tcPr/>
                </a:tc>
                <a:tc>
                  <a:txBody>
                    <a:bodyPr/>
                    <a:lstStyle/>
                    <a:p>
                      <a:pPr algn="ctr"/>
                      <a:r>
                        <a:rPr lang="en-US" dirty="0"/>
                        <a:t>Example</a:t>
                      </a:r>
                    </a:p>
                  </a:txBody>
                  <a:tcPr/>
                </a:tc>
                <a:extLst>
                  <a:ext uri="{0D108BD9-81ED-4DB2-BD59-A6C34878D82A}">
                    <a16:rowId xmlns:a16="http://schemas.microsoft.com/office/drawing/2014/main" val="10000"/>
                  </a:ext>
                </a:extLst>
              </a:tr>
              <a:tr h="723189">
                <a:tc>
                  <a:txBody>
                    <a:bodyPr/>
                    <a:lstStyle/>
                    <a:p>
                      <a:r>
                        <a:rPr lang="en-US" dirty="0"/>
                        <a:t>and</a:t>
                      </a:r>
                      <a:r>
                        <a:rPr lang="en-US" baseline="0" dirty="0"/>
                        <a:t> </a:t>
                      </a:r>
                      <a:endParaRPr lang="en-US" dirty="0"/>
                    </a:p>
                  </a:txBody>
                  <a:tcPr/>
                </a:tc>
                <a:tc>
                  <a:txBody>
                    <a:bodyPr/>
                    <a:lstStyle/>
                    <a:p>
                      <a:r>
                        <a:rPr lang="en-US" dirty="0"/>
                        <a:t>Returns True if both statements are true</a:t>
                      </a:r>
                    </a:p>
                  </a:txBody>
                  <a:tcPr/>
                </a:tc>
                <a:tc>
                  <a:txBody>
                    <a:bodyPr/>
                    <a:lstStyle/>
                    <a:p>
                      <a:r>
                        <a:rPr lang="en-US" dirty="0"/>
                        <a:t>x</a:t>
                      </a:r>
                      <a:r>
                        <a:rPr lang="en-US" baseline="0" dirty="0"/>
                        <a:t> &lt; 5 and x &lt; 10</a:t>
                      </a:r>
                      <a:endParaRPr lang="en-US" dirty="0"/>
                    </a:p>
                  </a:txBody>
                  <a:tcPr/>
                </a:tc>
                <a:extLst>
                  <a:ext uri="{0D108BD9-81ED-4DB2-BD59-A6C34878D82A}">
                    <a16:rowId xmlns:a16="http://schemas.microsoft.com/office/drawing/2014/main" val="10001"/>
                  </a:ext>
                </a:extLst>
              </a:tr>
              <a:tr h="723189">
                <a:tc>
                  <a:txBody>
                    <a:bodyPr/>
                    <a:lstStyle/>
                    <a:p>
                      <a:r>
                        <a:rPr lang="en-US" dirty="0"/>
                        <a:t>or</a:t>
                      </a:r>
                    </a:p>
                  </a:txBody>
                  <a:tcPr/>
                </a:tc>
                <a:tc>
                  <a:txBody>
                    <a:bodyPr/>
                    <a:lstStyle/>
                    <a:p>
                      <a:r>
                        <a:rPr lang="en-US" dirty="0"/>
                        <a:t>Returns True if one of the statements is true</a:t>
                      </a:r>
                    </a:p>
                  </a:txBody>
                  <a:tcPr/>
                </a:tc>
                <a:tc>
                  <a:txBody>
                    <a:bodyPr/>
                    <a:lstStyle/>
                    <a:p>
                      <a:r>
                        <a:rPr lang="en-US" dirty="0"/>
                        <a:t>x</a:t>
                      </a:r>
                      <a:r>
                        <a:rPr lang="en-US" baseline="0" dirty="0"/>
                        <a:t> &lt; 5 or x &lt; 10</a:t>
                      </a:r>
                      <a:endParaRPr lang="en-US" dirty="0"/>
                    </a:p>
                  </a:txBody>
                  <a:tcPr/>
                </a:tc>
                <a:extLst>
                  <a:ext uri="{0D108BD9-81ED-4DB2-BD59-A6C34878D82A}">
                    <a16:rowId xmlns:a16="http://schemas.microsoft.com/office/drawing/2014/main" val="10002"/>
                  </a:ext>
                </a:extLst>
              </a:tr>
              <a:tr h="723189">
                <a:tc>
                  <a:txBody>
                    <a:bodyPr/>
                    <a:lstStyle/>
                    <a:p>
                      <a:r>
                        <a:rPr lang="en-US" dirty="0"/>
                        <a:t>not</a:t>
                      </a:r>
                    </a:p>
                  </a:txBody>
                  <a:tcPr/>
                </a:tc>
                <a:tc>
                  <a:txBody>
                    <a:bodyPr/>
                    <a:lstStyle/>
                    <a:p>
                      <a:r>
                        <a:rPr lang="en-US" dirty="0"/>
                        <a:t>Reverse the result, returns False if the result is true</a:t>
                      </a:r>
                    </a:p>
                  </a:txBody>
                  <a:tcPr/>
                </a:tc>
                <a:tc>
                  <a:txBody>
                    <a:bodyPr/>
                    <a:lstStyle/>
                    <a:p>
                      <a:r>
                        <a:rPr lang="en-US" dirty="0"/>
                        <a:t>not(x</a:t>
                      </a:r>
                      <a:r>
                        <a:rPr lang="en-US" baseline="0" dirty="0"/>
                        <a:t> &lt; 5 and </a:t>
                      </a:r>
                    </a:p>
                    <a:p>
                      <a:r>
                        <a:rPr lang="en-US" baseline="0" dirty="0"/>
                        <a:t>x &lt; 10</a:t>
                      </a:r>
                      <a:r>
                        <a:rPr lang="en-US" dirty="0"/>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32210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63918"/>
            <a:ext cx="7467600" cy="792162"/>
          </a:xfrm>
        </p:spPr>
        <p:txBody>
          <a:bodyPr>
            <a:normAutofit/>
          </a:bodyPr>
          <a:lstStyle/>
          <a:p>
            <a:r>
              <a:rPr lang="en-US" sz="3600" b="1" dirty="0">
                <a:latin typeface="+mn-lt"/>
              </a:rPr>
              <a:t>Identity Operator</a:t>
            </a:r>
          </a:p>
        </p:txBody>
      </p:sp>
      <p:sp>
        <p:nvSpPr>
          <p:cNvPr id="3" name="Content Placeholder 2"/>
          <p:cNvSpPr>
            <a:spLocks noGrp="1"/>
          </p:cNvSpPr>
          <p:nvPr>
            <p:ph sz="quarter" idx="1"/>
          </p:nvPr>
        </p:nvSpPr>
        <p:spPr>
          <a:xfrm>
            <a:off x="1767840" y="1965960"/>
            <a:ext cx="9499600" cy="1143000"/>
          </a:xfrm>
        </p:spPr>
        <p:txBody>
          <a:bodyPr>
            <a:normAutofit/>
          </a:bodyPr>
          <a:lstStyle/>
          <a:p>
            <a:r>
              <a:rPr lang="en-US" sz="2400" dirty="0"/>
              <a:t>Identity operators are used to compare the objects, not if they are equal, but if they are actually the same object, with the same memory location:</a:t>
            </a:r>
          </a:p>
        </p:txBody>
      </p:sp>
      <p:graphicFrame>
        <p:nvGraphicFramePr>
          <p:cNvPr id="4" name="Table 3"/>
          <p:cNvGraphicFramePr>
            <a:graphicFrameLocks noGrp="1"/>
          </p:cNvGraphicFramePr>
          <p:nvPr>
            <p:extLst>
              <p:ext uri="{D42A27DB-BD31-4B8C-83A1-F6EECF244321}">
                <p14:modId xmlns:p14="http://schemas.microsoft.com/office/powerpoint/2010/main" val="3600077023"/>
              </p:ext>
            </p:extLst>
          </p:nvPr>
        </p:nvGraphicFramePr>
        <p:xfrm>
          <a:off x="2209800" y="2895600"/>
          <a:ext cx="7391400" cy="2378964"/>
        </p:xfrm>
        <a:graphic>
          <a:graphicData uri="http://schemas.openxmlformats.org/drawingml/2006/table">
            <a:tbl>
              <a:tblPr firstRow="1" bandRow="1">
                <a:tableStyleId>{5C22544A-7EE6-4342-B048-85BDC9FD1C3A}</a:tableStyleId>
              </a:tblPr>
              <a:tblGrid>
                <a:gridCol w="1606826">
                  <a:extLst>
                    <a:ext uri="{9D8B030D-6E8A-4147-A177-3AD203B41FA5}">
                      <a16:colId xmlns:a16="http://schemas.microsoft.com/office/drawing/2014/main" val="20000"/>
                    </a:ext>
                  </a:extLst>
                </a:gridCol>
                <a:gridCol w="3454676">
                  <a:extLst>
                    <a:ext uri="{9D8B030D-6E8A-4147-A177-3AD203B41FA5}">
                      <a16:colId xmlns:a16="http://schemas.microsoft.com/office/drawing/2014/main" val="20001"/>
                    </a:ext>
                  </a:extLst>
                </a:gridCol>
                <a:gridCol w="2329898">
                  <a:extLst>
                    <a:ext uri="{9D8B030D-6E8A-4147-A177-3AD203B41FA5}">
                      <a16:colId xmlns:a16="http://schemas.microsoft.com/office/drawing/2014/main" val="20002"/>
                    </a:ext>
                  </a:extLst>
                </a:gridCol>
              </a:tblGrid>
              <a:tr h="608790">
                <a:tc>
                  <a:txBody>
                    <a:bodyPr/>
                    <a:lstStyle/>
                    <a:p>
                      <a:pPr algn="ctr"/>
                      <a:r>
                        <a:rPr lang="en-US" dirty="0"/>
                        <a:t>Operator</a:t>
                      </a:r>
                    </a:p>
                  </a:txBody>
                  <a:tcPr/>
                </a:tc>
                <a:tc>
                  <a:txBody>
                    <a:bodyPr/>
                    <a:lstStyle/>
                    <a:p>
                      <a:pPr algn="ctr"/>
                      <a:r>
                        <a:rPr lang="en-US" dirty="0"/>
                        <a:t>Description</a:t>
                      </a:r>
                    </a:p>
                  </a:txBody>
                  <a:tcPr/>
                </a:tc>
                <a:tc>
                  <a:txBody>
                    <a:bodyPr/>
                    <a:lstStyle/>
                    <a:p>
                      <a:pPr algn="ctr"/>
                      <a:r>
                        <a:rPr lang="en-US" dirty="0"/>
                        <a:t>Example</a:t>
                      </a:r>
                    </a:p>
                  </a:txBody>
                  <a:tcPr/>
                </a:tc>
                <a:extLst>
                  <a:ext uri="{0D108BD9-81ED-4DB2-BD59-A6C34878D82A}">
                    <a16:rowId xmlns:a16="http://schemas.microsoft.com/office/drawing/2014/main" val="10000"/>
                  </a:ext>
                </a:extLst>
              </a:tr>
              <a:tr h="885087">
                <a:tc>
                  <a:txBody>
                    <a:bodyPr/>
                    <a:lstStyle/>
                    <a:p>
                      <a:r>
                        <a:rPr lang="en-US" baseline="0" dirty="0"/>
                        <a:t>is </a:t>
                      </a:r>
                      <a:endParaRPr lang="en-US" dirty="0"/>
                    </a:p>
                  </a:txBody>
                  <a:tcPr/>
                </a:tc>
                <a:tc>
                  <a:txBody>
                    <a:bodyPr/>
                    <a:lstStyle/>
                    <a:p>
                      <a:r>
                        <a:rPr lang="en-US" dirty="0"/>
                        <a:t>Returns True if both variables are the same object</a:t>
                      </a:r>
                    </a:p>
                  </a:txBody>
                  <a:tcPr/>
                </a:tc>
                <a:tc>
                  <a:txBody>
                    <a:bodyPr/>
                    <a:lstStyle/>
                    <a:p>
                      <a:r>
                        <a:rPr lang="en-US" baseline="0" dirty="0"/>
                        <a:t>x is y  </a:t>
                      </a:r>
                      <a:endParaRPr lang="en-US" dirty="0"/>
                    </a:p>
                  </a:txBody>
                  <a:tcPr/>
                </a:tc>
                <a:extLst>
                  <a:ext uri="{0D108BD9-81ED-4DB2-BD59-A6C34878D82A}">
                    <a16:rowId xmlns:a16="http://schemas.microsoft.com/office/drawing/2014/main" val="10001"/>
                  </a:ext>
                </a:extLst>
              </a:tr>
              <a:tr h="885087">
                <a:tc>
                  <a:txBody>
                    <a:bodyPr/>
                    <a:lstStyle/>
                    <a:p>
                      <a:r>
                        <a:rPr lang="en-US" dirty="0"/>
                        <a:t>is</a:t>
                      </a:r>
                      <a:r>
                        <a:rPr lang="en-US" baseline="0" dirty="0"/>
                        <a:t> not</a:t>
                      </a:r>
                      <a:endParaRPr lang="en-US" dirty="0"/>
                    </a:p>
                  </a:txBody>
                  <a:tcPr/>
                </a:tc>
                <a:tc>
                  <a:txBody>
                    <a:bodyPr/>
                    <a:lstStyle/>
                    <a:p>
                      <a:r>
                        <a:rPr lang="en-US" dirty="0"/>
                        <a:t>Returns True if both variables are not the same object</a:t>
                      </a:r>
                    </a:p>
                  </a:txBody>
                  <a:tcPr/>
                </a:tc>
                <a:tc>
                  <a:txBody>
                    <a:bodyPr/>
                    <a:lstStyle/>
                    <a:p>
                      <a:r>
                        <a:rPr lang="en-US" dirty="0"/>
                        <a:t>x</a:t>
                      </a:r>
                      <a:r>
                        <a:rPr lang="en-US" baseline="0" dirty="0"/>
                        <a:t> is not y</a:t>
                      </a:r>
                      <a:endParaRPr lang="en-US" dirty="0"/>
                    </a:p>
                  </a:txBody>
                  <a:tcPr/>
                </a:tc>
                <a:extLst>
                  <a:ext uri="{0D108BD9-81ED-4DB2-BD59-A6C34878D82A}">
                    <a16:rowId xmlns:a16="http://schemas.microsoft.com/office/drawing/2014/main" val="10002"/>
                  </a:ext>
                </a:extLst>
              </a:tr>
            </a:tbl>
          </a:graphicData>
        </a:graphic>
      </p:graphicFrame>
      <p:pic>
        <p:nvPicPr>
          <p:cNvPr id="5" name="Picture 4"/>
          <p:cNvPicPr>
            <a:picLocks noChangeAspect="1"/>
          </p:cNvPicPr>
          <p:nvPr/>
        </p:nvPicPr>
        <p:blipFill>
          <a:blip r:embed="rId2"/>
          <a:stretch>
            <a:fillRect/>
          </a:stretch>
        </p:blipFill>
        <p:spPr>
          <a:xfrm>
            <a:off x="9589960" y="2902839"/>
            <a:ext cx="1552575" cy="1162050"/>
          </a:xfrm>
          <a:prstGeom prst="rect">
            <a:avLst/>
          </a:prstGeom>
        </p:spPr>
      </p:pic>
      <p:pic>
        <p:nvPicPr>
          <p:cNvPr id="6" name="Picture 5"/>
          <p:cNvPicPr>
            <a:picLocks noChangeAspect="1"/>
          </p:cNvPicPr>
          <p:nvPr/>
        </p:nvPicPr>
        <p:blipFill>
          <a:blip r:embed="rId3"/>
          <a:stretch>
            <a:fillRect/>
          </a:stretch>
        </p:blipFill>
        <p:spPr>
          <a:xfrm>
            <a:off x="9589960" y="4275201"/>
            <a:ext cx="1943100" cy="1209675"/>
          </a:xfrm>
          <a:prstGeom prst="rect">
            <a:avLst/>
          </a:prstGeom>
        </p:spPr>
      </p:pic>
    </p:spTree>
    <p:extLst>
      <p:ext uri="{BB962C8B-B14F-4D97-AF65-F5344CB8AC3E}">
        <p14:creationId xmlns:p14="http://schemas.microsoft.com/office/powerpoint/2010/main" val="3952969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52923"/>
            <a:ext cx="10058400" cy="1450757"/>
          </a:xfrm>
        </p:spPr>
        <p:txBody>
          <a:bodyPr/>
          <a:lstStyle/>
          <a:p>
            <a:r>
              <a:rPr lang="en-US" b="1" dirty="0">
                <a:latin typeface="+mn-lt"/>
              </a:rPr>
              <a:t>Uses of Python </a:t>
            </a:r>
            <a:endParaRPr lang="en-IN" b="1" dirty="0">
              <a:latin typeface="+mn-lt"/>
            </a:endParaRP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97280" y="1503680"/>
            <a:ext cx="10222230" cy="4837112"/>
          </a:xfrm>
          <a:prstGeom prst="rect">
            <a:avLst/>
          </a:prstGeom>
        </p:spPr>
      </p:pic>
    </p:spTree>
    <p:extLst>
      <p:ext uri="{BB962C8B-B14F-4D97-AF65-F5344CB8AC3E}">
        <p14:creationId xmlns:p14="http://schemas.microsoft.com/office/powerpoint/2010/main" val="1673492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880" y="955358"/>
            <a:ext cx="7467600" cy="792162"/>
          </a:xfrm>
        </p:spPr>
        <p:txBody>
          <a:bodyPr>
            <a:normAutofit/>
          </a:bodyPr>
          <a:lstStyle/>
          <a:p>
            <a:r>
              <a:rPr lang="en-US" sz="3600" b="1" dirty="0">
                <a:latin typeface="+mn-lt"/>
              </a:rPr>
              <a:t>Membership Operator</a:t>
            </a:r>
          </a:p>
        </p:txBody>
      </p:sp>
      <p:sp>
        <p:nvSpPr>
          <p:cNvPr id="3" name="Content Placeholder 2"/>
          <p:cNvSpPr>
            <a:spLocks noGrp="1"/>
          </p:cNvSpPr>
          <p:nvPr>
            <p:ph sz="quarter" idx="1"/>
          </p:nvPr>
        </p:nvSpPr>
        <p:spPr>
          <a:xfrm>
            <a:off x="1615440" y="1925320"/>
            <a:ext cx="9865360" cy="1143000"/>
          </a:xfrm>
        </p:spPr>
        <p:txBody>
          <a:bodyPr>
            <a:normAutofit/>
          </a:bodyPr>
          <a:lstStyle/>
          <a:p>
            <a:r>
              <a:rPr lang="en-US" sz="2800" dirty="0"/>
              <a:t>Membership operators are used to test if a sequence is presented in an object:</a:t>
            </a:r>
          </a:p>
        </p:txBody>
      </p:sp>
      <p:graphicFrame>
        <p:nvGraphicFramePr>
          <p:cNvPr id="4" name="Table 3"/>
          <p:cNvGraphicFramePr>
            <a:graphicFrameLocks noGrp="1"/>
          </p:cNvGraphicFramePr>
          <p:nvPr/>
        </p:nvGraphicFramePr>
        <p:xfrm>
          <a:off x="2209800" y="2895600"/>
          <a:ext cx="7391400" cy="2326232"/>
        </p:xfrm>
        <a:graphic>
          <a:graphicData uri="http://schemas.openxmlformats.org/drawingml/2006/table">
            <a:tbl>
              <a:tblPr firstRow="1" bandRow="1">
                <a:tableStyleId>{5C22544A-7EE6-4342-B048-85BDC9FD1C3A}</a:tableStyleId>
              </a:tblPr>
              <a:tblGrid>
                <a:gridCol w="1606826">
                  <a:extLst>
                    <a:ext uri="{9D8B030D-6E8A-4147-A177-3AD203B41FA5}">
                      <a16:colId xmlns:a16="http://schemas.microsoft.com/office/drawing/2014/main" val="20000"/>
                    </a:ext>
                  </a:extLst>
                </a:gridCol>
                <a:gridCol w="3454676">
                  <a:extLst>
                    <a:ext uri="{9D8B030D-6E8A-4147-A177-3AD203B41FA5}">
                      <a16:colId xmlns:a16="http://schemas.microsoft.com/office/drawing/2014/main" val="20001"/>
                    </a:ext>
                  </a:extLst>
                </a:gridCol>
                <a:gridCol w="2329898">
                  <a:extLst>
                    <a:ext uri="{9D8B030D-6E8A-4147-A177-3AD203B41FA5}">
                      <a16:colId xmlns:a16="http://schemas.microsoft.com/office/drawing/2014/main" val="20002"/>
                    </a:ext>
                  </a:extLst>
                </a:gridCol>
              </a:tblGrid>
              <a:tr h="497432">
                <a:tc>
                  <a:txBody>
                    <a:bodyPr/>
                    <a:lstStyle/>
                    <a:p>
                      <a:pPr algn="ctr"/>
                      <a:r>
                        <a:rPr lang="en-US" dirty="0"/>
                        <a:t>Operator</a:t>
                      </a:r>
                    </a:p>
                  </a:txBody>
                  <a:tcPr/>
                </a:tc>
                <a:tc>
                  <a:txBody>
                    <a:bodyPr/>
                    <a:lstStyle/>
                    <a:p>
                      <a:pPr algn="ctr"/>
                      <a:r>
                        <a:rPr lang="en-US" dirty="0"/>
                        <a:t>Description</a:t>
                      </a:r>
                    </a:p>
                  </a:txBody>
                  <a:tcPr/>
                </a:tc>
                <a:tc>
                  <a:txBody>
                    <a:bodyPr/>
                    <a:lstStyle/>
                    <a:p>
                      <a:pPr algn="ctr"/>
                      <a:r>
                        <a:rPr lang="en-US" dirty="0"/>
                        <a:t>Example</a:t>
                      </a:r>
                    </a:p>
                  </a:txBody>
                  <a:tcPr/>
                </a:tc>
                <a:extLst>
                  <a:ext uri="{0D108BD9-81ED-4DB2-BD59-A6C34878D82A}">
                    <a16:rowId xmlns:a16="http://schemas.microsoft.com/office/drawing/2014/main" val="10000"/>
                  </a:ext>
                </a:extLst>
              </a:tr>
              <a:tr h="723189">
                <a:tc>
                  <a:txBody>
                    <a:bodyPr/>
                    <a:lstStyle/>
                    <a:p>
                      <a:r>
                        <a:rPr lang="en-US" baseline="0" dirty="0"/>
                        <a:t>in</a:t>
                      </a:r>
                      <a:endParaRPr lang="en-US" dirty="0"/>
                    </a:p>
                  </a:txBody>
                  <a:tcPr/>
                </a:tc>
                <a:tc>
                  <a:txBody>
                    <a:bodyPr/>
                    <a:lstStyle/>
                    <a:p>
                      <a:r>
                        <a:rPr lang="en-US" dirty="0"/>
                        <a:t>Returns True if a sequence with the specified value is present in the object</a:t>
                      </a:r>
                    </a:p>
                  </a:txBody>
                  <a:tcPr/>
                </a:tc>
                <a:tc>
                  <a:txBody>
                    <a:bodyPr/>
                    <a:lstStyle/>
                    <a:p>
                      <a:r>
                        <a:rPr lang="en-US" baseline="0" dirty="0"/>
                        <a:t>x in y</a:t>
                      </a:r>
                      <a:endParaRPr lang="en-US" dirty="0"/>
                    </a:p>
                  </a:txBody>
                  <a:tcPr/>
                </a:tc>
                <a:extLst>
                  <a:ext uri="{0D108BD9-81ED-4DB2-BD59-A6C34878D82A}">
                    <a16:rowId xmlns:a16="http://schemas.microsoft.com/office/drawing/2014/main" val="10001"/>
                  </a:ext>
                </a:extLst>
              </a:tr>
              <a:tr h="723189">
                <a:tc>
                  <a:txBody>
                    <a:bodyPr/>
                    <a:lstStyle/>
                    <a:p>
                      <a:r>
                        <a:rPr lang="en-US" baseline="0" dirty="0"/>
                        <a:t>not in</a:t>
                      </a:r>
                      <a:endParaRPr lang="en-US" dirty="0"/>
                    </a:p>
                  </a:txBody>
                  <a:tcPr/>
                </a:tc>
                <a:tc>
                  <a:txBody>
                    <a:bodyPr/>
                    <a:lstStyle/>
                    <a:p>
                      <a:r>
                        <a:rPr lang="en-US" dirty="0"/>
                        <a:t>Returns True if a sequence with the specified value is not present in the object</a:t>
                      </a:r>
                    </a:p>
                  </a:txBody>
                  <a:tcPr/>
                </a:tc>
                <a:tc>
                  <a:txBody>
                    <a:bodyPr/>
                    <a:lstStyle/>
                    <a:p>
                      <a:r>
                        <a:rPr lang="en-US" dirty="0"/>
                        <a:t>x</a:t>
                      </a:r>
                      <a:r>
                        <a:rPr lang="en-US" baseline="0" dirty="0"/>
                        <a:t> not in y</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09141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792162"/>
          </a:xfrm>
        </p:spPr>
        <p:txBody>
          <a:bodyPr>
            <a:normAutofit/>
          </a:bodyPr>
          <a:lstStyle/>
          <a:p>
            <a:r>
              <a:rPr lang="en-US" sz="3600" b="1" dirty="0">
                <a:latin typeface="+mn-lt"/>
              </a:rPr>
              <a:t>Bitwise Operator</a:t>
            </a:r>
          </a:p>
        </p:txBody>
      </p:sp>
      <p:sp>
        <p:nvSpPr>
          <p:cNvPr id="3" name="Content Placeholder 2"/>
          <p:cNvSpPr>
            <a:spLocks noGrp="1"/>
          </p:cNvSpPr>
          <p:nvPr>
            <p:ph sz="quarter" idx="1"/>
          </p:nvPr>
        </p:nvSpPr>
        <p:spPr>
          <a:xfrm>
            <a:off x="1960880" y="1310640"/>
            <a:ext cx="7162800" cy="838200"/>
          </a:xfrm>
        </p:spPr>
        <p:txBody>
          <a:bodyPr>
            <a:normAutofit/>
          </a:bodyPr>
          <a:lstStyle/>
          <a:p>
            <a:r>
              <a:rPr lang="en-US" sz="2400" dirty="0"/>
              <a:t>Bitwise operators are used to compare (binary) numbers:</a:t>
            </a:r>
          </a:p>
        </p:txBody>
      </p:sp>
      <p:graphicFrame>
        <p:nvGraphicFramePr>
          <p:cNvPr id="4" name="Table 3"/>
          <p:cNvGraphicFramePr>
            <a:graphicFrameLocks noGrp="1"/>
          </p:cNvGraphicFramePr>
          <p:nvPr/>
        </p:nvGraphicFramePr>
        <p:xfrm>
          <a:off x="2057400" y="1981199"/>
          <a:ext cx="7696200" cy="411588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518699">
                <a:tc>
                  <a:txBody>
                    <a:bodyPr/>
                    <a:lstStyle/>
                    <a:p>
                      <a:pPr algn="ctr"/>
                      <a:r>
                        <a:rPr lang="en-US" dirty="0"/>
                        <a:t>Operator</a:t>
                      </a:r>
                    </a:p>
                  </a:txBody>
                  <a:tcPr/>
                </a:tc>
                <a:tc>
                  <a:txBody>
                    <a:bodyPr/>
                    <a:lstStyle/>
                    <a:p>
                      <a:pPr algn="ctr"/>
                      <a:r>
                        <a:rPr lang="en-US" dirty="0"/>
                        <a:t>Name</a:t>
                      </a:r>
                    </a:p>
                  </a:txBody>
                  <a:tcPr/>
                </a:tc>
                <a:tc>
                  <a:txBody>
                    <a:bodyPr/>
                    <a:lstStyle/>
                    <a:p>
                      <a:pPr algn="ctr"/>
                      <a:r>
                        <a:rPr lang="en-US" dirty="0"/>
                        <a:t>Description</a:t>
                      </a:r>
                    </a:p>
                  </a:txBody>
                  <a:tcPr/>
                </a:tc>
                <a:extLst>
                  <a:ext uri="{0D108BD9-81ED-4DB2-BD59-A6C34878D82A}">
                    <a16:rowId xmlns:a16="http://schemas.microsoft.com/office/drawing/2014/main" val="10000"/>
                  </a:ext>
                </a:extLst>
              </a:tr>
              <a:tr h="518699">
                <a:tc>
                  <a:txBody>
                    <a:bodyPr/>
                    <a:lstStyle/>
                    <a:p>
                      <a:r>
                        <a:rPr lang="en-US" dirty="0"/>
                        <a:t>&amp;</a:t>
                      </a:r>
                    </a:p>
                  </a:txBody>
                  <a:tcPr/>
                </a:tc>
                <a:tc>
                  <a:txBody>
                    <a:bodyPr/>
                    <a:lstStyle/>
                    <a:p>
                      <a:r>
                        <a:rPr lang="en-US" dirty="0"/>
                        <a:t>AND</a:t>
                      </a:r>
                    </a:p>
                  </a:txBody>
                  <a:tcPr/>
                </a:tc>
                <a:tc>
                  <a:txBody>
                    <a:bodyPr/>
                    <a:lstStyle/>
                    <a:p>
                      <a:r>
                        <a:rPr lang="en-US" dirty="0"/>
                        <a:t>Sets each bit to 1 if both bits are 1</a:t>
                      </a:r>
                    </a:p>
                  </a:txBody>
                  <a:tcPr/>
                </a:tc>
                <a:extLst>
                  <a:ext uri="{0D108BD9-81ED-4DB2-BD59-A6C34878D82A}">
                    <a16:rowId xmlns:a16="http://schemas.microsoft.com/office/drawing/2014/main" val="10001"/>
                  </a:ext>
                </a:extLst>
              </a:tr>
              <a:tr h="486604">
                <a:tc>
                  <a:txBody>
                    <a:bodyPr/>
                    <a:lstStyle/>
                    <a:p>
                      <a:r>
                        <a:rPr lang="en-US" dirty="0"/>
                        <a:t>|</a:t>
                      </a:r>
                    </a:p>
                  </a:txBody>
                  <a:tcPr/>
                </a:tc>
                <a:tc>
                  <a:txBody>
                    <a:bodyPr/>
                    <a:lstStyle/>
                    <a:p>
                      <a:r>
                        <a:rPr lang="en-US" dirty="0"/>
                        <a:t>OR</a:t>
                      </a:r>
                    </a:p>
                  </a:txBody>
                  <a:tcPr/>
                </a:tc>
                <a:tc>
                  <a:txBody>
                    <a:bodyPr/>
                    <a:lstStyle/>
                    <a:p>
                      <a:r>
                        <a:rPr lang="en-US" dirty="0"/>
                        <a:t>Sets each bit to 1 if one of two bits is 1</a:t>
                      </a:r>
                    </a:p>
                  </a:txBody>
                  <a:tcPr/>
                </a:tc>
                <a:extLst>
                  <a:ext uri="{0D108BD9-81ED-4DB2-BD59-A6C34878D82A}">
                    <a16:rowId xmlns:a16="http://schemas.microsoft.com/office/drawing/2014/main" val="10002"/>
                  </a:ext>
                </a:extLst>
              </a:tr>
              <a:tr h="518699">
                <a:tc>
                  <a:txBody>
                    <a:bodyPr/>
                    <a:lstStyle/>
                    <a:p>
                      <a:r>
                        <a:rPr lang="en-US" dirty="0"/>
                        <a:t>^</a:t>
                      </a:r>
                    </a:p>
                  </a:txBody>
                  <a:tcPr/>
                </a:tc>
                <a:tc>
                  <a:txBody>
                    <a:bodyPr/>
                    <a:lstStyle/>
                    <a:p>
                      <a:r>
                        <a:rPr lang="en-US" dirty="0"/>
                        <a:t>XOR</a:t>
                      </a:r>
                    </a:p>
                  </a:txBody>
                  <a:tcPr/>
                </a:tc>
                <a:tc>
                  <a:txBody>
                    <a:bodyPr/>
                    <a:lstStyle/>
                    <a:p>
                      <a:r>
                        <a:rPr lang="en-US" dirty="0"/>
                        <a:t>Sets each bit to 1 if only one of two bits is 1</a:t>
                      </a:r>
                    </a:p>
                  </a:txBody>
                  <a:tcPr/>
                </a:tc>
                <a:extLst>
                  <a:ext uri="{0D108BD9-81ED-4DB2-BD59-A6C34878D82A}">
                    <a16:rowId xmlns:a16="http://schemas.microsoft.com/office/drawing/2014/main" val="10003"/>
                  </a:ext>
                </a:extLst>
              </a:tr>
              <a:tr h="518699">
                <a:tc>
                  <a:txBody>
                    <a:bodyPr/>
                    <a:lstStyle/>
                    <a:p>
                      <a:r>
                        <a:rPr lang="en-US" dirty="0"/>
                        <a:t>~</a:t>
                      </a:r>
                    </a:p>
                  </a:txBody>
                  <a:tcPr/>
                </a:tc>
                <a:tc>
                  <a:txBody>
                    <a:bodyPr/>
                    <a:lstStyle/>
                    <a:p>
                      <a:r>
                        <a:rPr lang="en-US" dirty="0"/>
                        <a:t>NOT</a:t>
                      </a:r>
                    </a:p>
                  </a:txBody>
                  <a:tcPr/>
                </a:tc>
                <a:tc>
                  <a:txBody>
                    <a:bodyPr/>
                    <a:lstStyle/>
                    <a:p>
                      <a:r>
                        <a:rPr lang="en-US" dirty="0"/>
                        <a:t>Inverts all the bits</a:t>
                      </a:r>
                    </a:p>
                  </a:txBody>
                  <a:tcPr/>
                </a:tc>
                <a:extLst>
                  <a:ext uri="{0D108BD9-81ED-4DB2-BD59-A6C34878D82A}">
                    <a16:rowId xmlns:a16="http://schemas.microsoft.com/office/drawing/2014/main" val="10004"/>
                  </a:ext>
                </a:extLst>
              </a:tr>
              <a:tr h="486602">
                <a:tc>
                  <a:txBody>
                    <a:bodyPr/>
                    <a:lstStyle/>
                    <a:p>
                      <a:r>
                        <a:rPr lang="en-US" dirty="0"/>
                        <a:t>&lt;&lt;</a:t>
                      </a:r>
                    </a:p>
                  </a:txBody>
                  <a:tcPr/>
                </a:tc>
                <a:tc>
                  <a:txBody>
                    <a:bodyPr/>
                    <a:lstStyle/>
                    <a:p>
                      <a:r>
                        <a:rPr lang="en-US" dirty="0"/>
                        <a:t>Zero</a:t>
                      </a:r>
                      <a:r>
                        <a:rPr lang="en-US" baseline="0" dirty="0"/>
                        <a:t> fill left shift</a:t>
                      </a:r>
                      <a:endParaRPr lang="en-US" dirty="0"/>
                    </a:p>
                  </a:txBody>
                  <a:tcPr/>
                </a:tc>
                <a:tc>
                  <a:txBody>
                    <a:bodyPr/>
                    <a:lstStyle/>
                    <a:p>
                      <a:r>
                        <a:rPr lang="en-US" dirty="0"/>
                        <a:t>Shift left by pushing zeros in from the right and let the leftmost bits fall off</a:t>
                      </a:r>
                    </a:p>
                  </a:txBody>
                  <a:tcPr/>
                </a:tc>
                <a:extLst>
                  <a:ext uri="{0D108BD9-81ED-4DB2-BD59-A6C34878D82A}">
                    <a16:rowId xmlns:a16="http://schemas.microsoft.com/office/drawing/2014/main" val="10005"/>
                  </a:ext>
                </a:extLst>
              </a:tr>
              <a:tr h="518699">
                <a:tc>
                  <a:txBody>
                    <a:bodyPr/>
                    <a:lstStyle/>
                    <a:p>
                      <a:r>
                        <a:rPr lang="en-US" dirty="0"/>
                        <a:t>&gt;&gt;</a:t>
                      </a:r>
                    </a:p>
                  </a:txBody>
                  <a:tcPr/>
                </a:tc>
                <a:tc>
                  <a:txBody>
                    <a:bodyPr/>
                    <a:lstStyle/>
                    <a:p>
                      <a:r>
                        <a:rPr lang="en-US" dirty="0"/>
                        <a:t>Signed</a:t>
                      </a:r>
                      <a:r>
                        <a:rPr lang="en-US" baseline="0" dirty="0"/>
                        <a:t> right shift</a:t>
                      </a:r>
                      <a:endParaRPr lang="en-US" dirty="0"/>
                    </a:p>
                  </a:txBody>
                  <a:tcPr/>
                </a:tc>
                <a:tc>
                  <a:txBody>
                    <a:bodyPr/>
                    <a:lstStyle/>
                    <a:p>
                      <a:r>
                        <a:rPr lang="en-US" dirty="0"/>
                        <a:t>Shift right by pushing copies of the leftmost bit in from the left, and let the rightmost bits fall off</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5164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178560" y="1910080"/>
            <a:ext cx="10048240" cy="4490720"/>
          </a:xfrm>
        </p:spPr>
        <p:txBody>
          <a:bodyPr>
            <a:normAutofit/>
          </a:bodyPr>
          <a:lstStyle/>
          <a:p>
            <a:r>
              <a:rPr lang="en-US" sz="2400" dirty="0"/>
              <a:t>Ternary operators are also known as conditional expressions are operators that evaluate something based on a condition being true or false. </a:t>
            </a:r>
          </a:p>
          <a:p>
            <a:r>
              <a:rPr lang="en-US" sz="2400" dirty="0"/>
              <a:t>It simply allows testing a condition in a single line replacing the multiline if-else making the code compact.</a:t>
            </a:r>
          </a:p>
          <a:p>
            <a:r>
              <a:rPr lang="en-US" sz="2400" b="1" dirty="0"/>
              <a:t>Syntax :  [on_true] if [expression] else [on_false]</a:t>
            </a:r>
          </a:p>
          <a:p>
            <a:r>
              <a:rPr lang="en-US" sz="2400" dirty="0"/>
              <a:t>Example : a,b = 10,20</a:t>
            </a:r>
          </a:p>
          <a:p>
            <a:pPr marL="0" indent="0">
              <a:buNone/>
            </a:pPr>
            <a:r>
              <a:rPr lang="en-US" sz="2400" dirty="0"/>
              <a:t>                     min = a if a&lt;b else b</a:t>
            </a:r>
          </a:p>
          <a:p>
            <a:pPr marL="0" indent="0">
              <a:buNone/>
            </a:pPr>
            <a:r>
              <a:rPr lang="en-US" sz="2400" dirty="0"/>
              <a:t>	          print(min)</a:t>
            </a:r>
          </a:p>
          <a:p>
            <a:pPr marL="0" indent="0">
              <a:buNone/>
            </a:pPr>
            <a:r>
              <a:rPr lang="en-US" sz="2400" dirty="0"/>
              <a:t>      Output - 10</a:t>
            </a:r>
          </a:p>
        </p:txBody>
      </p:sp>
      <p:sp>
        <p:nvSpPr>
          <p:cNvPr id="4" name="Title 1"/>
          <p:cNvSpPr>
            <a:spLocks noGrp="1"/>
          </p:cNvSpPr>
          <p:nvPr>
            <p:ph type="title"/>
          </p:nvPr>
        </p:nvSpPr>
        <p:spPr>
          <a:xfrm>
            <a:off x="1178560" y="490470"/>
            <a:ext cx="7467600" cy="1143000"/>
          </a:xfrm>
        </p:spPr>
        <p:txBody>
          <a:bodyPr>
            <a:normAutofit/>
          </a:bodyPr>
          <a:lstStyle/>
          <a:p>
            <a:r>
              <a:rPr lang="en-US" sz="4000" b="1" dirty="0">
                <a:latin typeface="+mn-lt"/>
              </a:rPr>
              <a:t>Ternary Operator</a:t>
            </a:r>
          </a:p>
        </p:txBody>
      </p:sp>
    </p:spTree>
    <p:extLst>
      <p:ext uri="{BB962C8B-B14F-4D97-AF65-F5344CB8AC3E}">
        <p14:creationId xmlns:p14="http://schemas.microsoft.com/office/powerpoint/2010/main" val="3991675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extLst>
              <p:ext uri="{D42A27DB-BD31-4B8C-83A1-F6EECF244321}">
                <p14:modId xmlns:p14="http://schemas.microsoft.com/office/powerpoint/2010/main" val="1768616123"/>
              </p:ext>
            </p:extLst>
          </p:nvPr>
        </p:nvGraphicFramePr>
        <p:xfrm>
          <a:off x="1666240" y="1976120"/>
          <a:ext cx="9001760" cy="4206240"/>
        </p:xfrm>
        <a:graphic>
          <a:graphicData uri="http://schemas.openxmlformats.org/drawingml/2006/table">
            <a:tbl>
              <a:tblPr firstRow="1" bandRow="1">
                <a:tableStyleId>{5C22544A-7EE6-4342-B048-85BDC9FD1C3A}</a:tableStyleId>
              </a:tblPr>
              <a:tblGrid>
                <a:gridCol w="1561530">
                  <a:extLst>
                    <a:ext uri="{9D8B030D-6E8A-4147-A177-3AD203B41FA5}">
                      <a16:colId xmlns:a16="http://schemas.microsoft.com/office/drawing/2014/main" val="20000"/>
                    </a:ext>
                  </a:extLst>
                </a:gridCol>
                <a:gridCol w="5327572">
                  <a:extLst>
                    <a:ext uri="{9D8B030D-6E8A-4147-A177-3AD203B41FA5}">
                      <a16:colId xmlns:a16="http://schemas.microsoft.com/office/drawing/2014/main" val="20001"/>
                    </a:ext>
                  </a:extLst>
                </a:gridCol>
                <a:gridCol w="2112658">
                  <a:extLst>
                    <a:ext uri="{9D8B030D-6E8A-4147-A177-3AD203B41FA5}">
                      <a16:colId xmlns:a16="http://schemas.microsoft.com/office/drawing/2014/main" val="20002"/>
                    </a:ext>
                  </a:extLst>
                </a:gridCol>
              </a:tblGrid>
              <a:tr h="328212">
                <a:tc>
                  <a:txBody>
                    <a:bodyPr/>
                    <a:lstStyle/>
                    <a:p>
                      <a:r>
                        <a:rPr lang="en-US" dirty="0"/>
                        <a:t>Operator</a:t>
                      </a:r>
                    </a:p>
                  </a:txBody>
                  <a:tcPr/>
                </a:tc>
                <a:tc>
                  <a:txBody>
                    <a:bodyPr/>
                    <a:lstStyle/>
                    <a:p>
                      <a:r>
                        <a:rPr lang="en-US" dirty="0"/>
                        <a:t>Description</a:t>
                      </a:r>
                    </a:p>
                  </a:txBody>
                  <a:tcPr/>
                </a:tc>
                <a:tc>
                  <a:txBody>
                    <a:bodyPr/>
                    <a:lstStyle/>
                    <a:p>
                      <a:r>
                        <a:rPr lang="en-US" dirty="0"/>
                        <a:t>Associativity</a:t>
                      </a:r>
                    </a:p>
                  </a:txBody>
                  <a:tcPr/>
                </a:tc>
                <a:extLst>
                  <a:ext uri="{0D108BD9-81ED-4DB2-BD59-A6C34878D82A}">
                    <a16:rowId xmlns:a16="http://schemas.microsoft.com/office/drawing/2014/main" val="10000"/>
                  </a:ext>
                </a:extLst>
              </a:tr>
              <a:tr h="328212">
                <a:tc>
                  <a:txBody>
                    <a:bodyPr/>
                    <a:lstStyle/>
                    <a:p>
                      <a:r>
                        <a:rPr lang="en-US" dirty="0"/>
                        <a:t>( )</a:t>
                      </a:r>
                    </a:p>
                  </a:txBody>
                  <a:tcPr/>
                </a:tc>
                <a:tc>
                  <a:txBody>
                    <a:bodyPr/>
                    <a:lstStyle/>
                    <a:p>
                      <a:r>
                        <a:rPr lang="en-US" dirty="0"/>
                        <a:t>Parentheses</a:t>
                      </a:r>
                    </a:p>
                  </a:txBody>
                  <a:tcPr/>
                </a:tc>
                <a:tc>
                  <a:txBody>
                    <a:bodyPr/>
                    <a:lstStyle/>
                    <a:p>
                      <a:r>
                        <a:rPr lang="en-US" dirty="0"/>
                        <a:t>left-to-right</a:t>
                      </a:r>
                    </a:p>
                  </a:txBody>
                  <a:tcPr/>
                </a:tc>
                <a:extLst>
                  <a:ext uri="{0D108BD9-81ED-4DB2-BD59-A6C34878D82A}">
                    <a16:rowId xmlns:a16="http://schemas.microsoft.com/office/drawing/2014/main" val="10001"/>
                  </a:ext>
                </a:extLst>
              </a:tr>
              <a:tr h="328212">
                <a:tc>
                  <a:txBody>
                    <a:bodyPr/>
                    <a:lstStyle/>
                    <a:p>
                      <a:r>
                        <a:rPr lang="en-US" dirty="0"/>
                        <a:t>**</a:t>
                      </a:r>
                    </a:p>
                  </a:txBody>
                  <a:tcPr/>
                </a:tc>
                <a:tc>
                  <a:txBody>
                    <a:bodyPr/>
                    <a:lstStyle/>
                    <a:p>
                      <a:r>
                        <a:rPr lang="en-US" dirty="0"/>
                        <a:t>Exponent</a:t>
                      </a:r>
                    </a:p>
                  </a:txBody>
                  <a:tcPr/>
                </a:tc>
                <a:tc>
                  <a:txBody>
                    <a:bodyPr/>
                    <a:lstStyle/>
                    <a:p>
                      <a:r>
                        <a:rPr lang="en-US" dirty="0"/>
                        <a:t>right-to-left</a:t>
                      </a:r>
                    </a:p>
                  </a:txBody>
                  <a:tcPr/>
                </a:tc>
                <a:extLst>
                  <a:ext uri="{0D108BD9-81ED-4DB2-BD59-A6C34878D82A}">
                    <a16:rowId xmlns:a16="http://schemas.microsoft.com/office/drawing/2014/main" val="10002"/>
                  </a:ext>
                </a:extLst>
              </a:tr>
              <a:tr h="328212">
                <a:tc>
                  <a:txBody>
                    <a:bodyPr/>
                    <a:lstStyle/>
                    <a:p>
                      <a:r>
                        <a:rPr lang="en-US" dirty="0"/>
                        <a:t>* / %</a:t>
                      </a:r>
                    </a:p>
                  </a:txBody>
                  <a:tcPr/>
                </a:tc>
                <a:tc>
                  <a:txBody>
                    <a:bodyPr/>
                    <a:lstStyle/>
                    <a:p>
                      <a:r>
                        <a:rPr lang="en-US" dirty="0"/>
                        <a:t>Multiplication / Division / modulus</a:t>
                      </a:r>
                    </a:p>
                  </a:txBody>
                  <a:tcPr/>
                </a:tc>
                <a:tc>
                  <a:txBody>
                    <a:bodyPr/>
                    <a:lstStyle/>
                    <a:p>
                      <a:r>
                        <a:rPr lang="en-US" dirty="0"/>
                        <a:t>left-to-right</a:t>
                      </a:r>
                    </a:p>
                  </a:txBody>
                  <a:tcPr/>
                </a:tc>
                <a:extLst>
                  <a:ext uri="{0D108BD9-81ED-4DB2-BD59-A6C34878D82A}">
                    <a16:rowId xmlns:a16="http://schemas.microsoft.com/office/drawing/2014/main" val="10003"/>
                  </a:ext>
                </a:extLst>
              </a:tr>
              <a:tr h="328212">
                <a:tc>
                  <a:txBody>
                    <a:bodyPr/>
                    <a:lstStyle/>
                    <a:p>
                      <a:r>
                        <a:rPr kumimoji="0" lang="en-US" b="0" i="0" kern="1200" dirty="0">
                          <a:solidFill>
                            <a:schemeClr val="dk1"/>
                          </a:solidFill>
                          <a:effectLst/>
                          <a:latin typeface="+mn-lt"/>
                          <a:ea typeface="+mn-ea"/>
                          <a:cs typeface="+mn-cs"/>
                        </a:rPr>
                        <a:t>+  –</a:t>
                      </a:r>
                      <a:endParaRPr lang="en-US" dirty="0"/>
                    </a:p>
                  </a:txBody>
                  <a:tcPr/>
                </a:tc>
                <a:tc>
                  <a:txBody>
                    <a:bodyPr/>
                    <a:lstStyle/>
                    <a:p>
                      <a:r>
                        <a:rPr lang="en-US" dirty="0"/>
                        <a:t>Addition / Subtraction</a:t>
                      </a:r>
                    </a:p>
                  </a:txBody>
                  <a:tcPr/>
                </a:tc>
                <a:tc>
                  <a:txBody>
                    <a:bodyPr/>
                    <a:lstStyle/>
                    <a:p>
                      <a:r>
                        <a:rPr lang="en-US" dirty="0"/>
                        <a:t>left-to-right</a:t>
                      </a:r>
                    </a:p>
                  </a:txBody>
                  <a:tcPr/>
                </a:tc>
                <a:extLst>
                  <a:ext uri="{0D108BD9-81ED-4DB2-BD59-A6C34878D82A}">
                    <a16:rowId xmlns:a16="http://schemas.microsoft.com/office/drawing/2014/main" val="10004"/>
                  </a:ext>
                </a:extLst>
              </a:tr>
              <a:tr h="328212">
                <a:tc>
                  <a:txBody>
                    <a:bodyPr/>
                    <a:lstStyle/>
                    <a:p>
                      <a:r>
                        <a:rPr lang="en-US" dirty="0"/>
                        <a:t>&lt;&lt;  &gt;&gt;</a:t>
                      </a:r>
                    </a:p>
                  </a:txBody>
                  <a:tcPr/>
                </a:tc>
                <a:tc>
                  <a:txBody>
                    <a:bodyPr/>
                    <a:lstStyle/>
                    <a:p>
                      <a:r>
                        <a:rPr lang="en-US" dirty="0"/>
                        <a:t>Bitwise shift</a:t>
                      </a:r>
                      <a:r>
                        <a:rPr lang="en-US" baseline="0" dirty="0"/>
                        <a:t> left / Bitwise shift right</a:t>
                      </a:r>
                      <a:endParaRPr lang="en-US" dirty="0"/>
                    </a:p>
                  </a:txBody>
                  <a:tcPr/>
                </a:tc>
                <a:tc>
                  <a:txBody>
                    <a:bodyPr/>
                    <a:lstStyle/>
                    <a:p>
                      <a:r>
                        <a:rPr lang="en-US" dirty="0"/>
                        <a:t>left-to-right</a:t>
                      </a:r>
                    </a:p>
                  </a:txBody>
                  <a:tcPr/>
                </a:tc>
                <a:extLst>
                  <a:ext uri="{0D108BD9-81ED-4DB2-BD59-A6C34878D82A}">
                    <a16:rowId xmlns:a16="http://schemas.microsoft.com/office/drawing/2014/main" val="10005"/>
                  </a:ext>
                </a:extLst>
              </a:tr>
              <a:tr h="574371">
                <a:tc>
                  <a:txBody>
                    <a:bodyPr/>
                    <a:lstStyle/>
                    <a:p>
                      <a:r>
                        <a:rPr lang="en-US" dirty="0"/>
                        <a:t>&lt; </a:t>
                      </a:r>
                      <a:r>
                        <a:rPr lang="en-US" baseline="0" dirty="0"/>
                        <a:t> &lt;=</a:t>
                      </a:r>
                    </a:p>
                    <a:p>
                      <a:r>
                        <a:rPr lang="en-US" baseline="0" dirty="0"/>
                        <a:t>&gt;  &gt;=</a:t>
                      </a:r>
                      <a:endParaRPr lang="en-US" dirty="0"/>
                    </a:p>
                  </a:txBody>
                  <a:tcPr/>
                </a:tc>
                <a:tc>
                  <a:txBody>
                    <a:bodyPr/>
                    <a:lstStyle/>
                    <a:p>
                      <a:r>
                        <a:rPr lang="en-US" dirty="0"/>
                        <a:t>Relational less than</a:t>
                      </a:r>
                      <a:r>
                        <a:rPr lang="en-US" baseline="0" dirty="0"/>
                        <a:t> / less than equal to,</a:t>
                      </a:r>
                    </a:p>
                    <a:p>
                      <a:r>
                        <a:rPr lang="en-US" dirty="0"/>
                        <a:t>Relational greater than</a:t>
                      </a:r>
                      <a:r>
                        <a:rPr lang="en-US" baseline="0" dirty="0"/>
                        <a:t> / greater than equal to,</a:t>
                      </a:r>
                      <a:endParaRPr lang="en-US" dirty="0"/>
                    </a:p>
                  </a:txBody>
                  <a:tcPr/>
                </a:tc>
                <a:tc>
                  <a:txBody>
                    <a:bodyPr/>
                    <a:lstStyle/>
                    <a:p>
                      <a:r>
                        <a:rPr lang="en-US" dirty="0"/>
                        <a:t>left-to-right</a:t>
                      </a:r>
                    </a:p>
                  </a:txBody>
                  <a:tcPr/>
                </a:tc>
                <a:extLst>
                  <a:ext uri="{0D108BD9-81ED-4DB2-BD59-A6C34878D82A}">
                    <a16:rowId xmlns:a16="http://schemas.microsoft.com/office/drawing/2014/main" val="10006"/>
                  </a:ext>
                </a:extLst>
              </a:tr>
              <a:tr h="328212">
                <a:tc>
                  <a:txBody>
                    <a:bodyPr/>
                    <a:lstStyle/>
                    <a:p>
                      <a:r>
                        <a:rPr lang="en-US" dirty="0"/>
                        <a:t>==   !=</a:t>
                      </a:r>
                    </a:p>
                  </a:txBody>
                  <a:tcPr/>
                </a:tc>
                <a:tc>
                  <a:txBody>
                    <a:bodyPr/>
                    <a:lstStyle/>
                    <a:p>
                      <a:r>
                        <a:rPr lang="en-US" dirty="0"/>
                        <a:t>Relational</a:t>
                      </a:r>
                      <a:r>
                        <a:rPr lang="en-US" baseline="0" dirty="0"/>
                        <a:t> is equal to / is not equal to</a:t>
                      </a:r>
                      <a:endParaRPr lang="en-US" dirty="0"/>
                    </a:p>
                  </a:txBody>
                  <a:tcPr/>
                </a:tc>
                <a:tc>
                  <a:txBody>
                    <a:bodyPr/>
                    <a:lstStyle/>
                    <a:p>
                      <a:r>
                        <a:rPr lang="en-US" dirty="0"/>
                        <a:t>left-to-right</a:t>
                      </a:r>
                    </a:p>
                  </a:txBody>
                  <a:tcPr/>
                </a:tc>
                <a:extLst>
                  <a:ext uri="{0D108BD9-81ED-4DB2-BD59-A6C34878D82A}">
                    <a16:rowId xmlns:a16="http://schemas.microsoft.com/office/drawing/2014/main" val="10007"/>
                  </a:ext>
                </a:extLst>
              </a:tr>
              <a:tr h="574371">
                <a:tc>
                  <a:txBody>
                    <a:bodyPr/>
                    <a:lstStyle/>
                    <a:p>
                      <a:r>
                        <a:rPr lang="en-US" dirty="0"/>
                        <a:t>is, is not</a:t>
                      </a:r>
                    </a:p>
                    <a:p>
                      <a:r>
                        <a:rPr lang="en-US" dirty="0"/>
                        <a:t>in,</a:t>
                      </a:r>
                      <a:r>
                        <a:rPr lang="en-US" baseline="0" dirty="0"/>
                        <a:t> not in</a:t>
                      </a:r>
                      <a:endParaRPr lang="en-US" dirty="0"/>
                    </a:p>
                  </a:txBody>
                  <a:tcPr/>
                </a:tc>
                <a:tc>
                  <a:txBody>
                    <a:bodyPr/>
                    <a:lstStyle/>
                    <a:p>
                      <a:r>
                        <a:rPr lang="en-US" dirty="0"/>
                        <a:t>Identity</a:t>
                      </a:r>
                    </a:p>
                    <a:p>
                      <a:r>
                        <a:rPr lang="en-US" dirty="0"/>
                        <a:t>Membership</a:t>
                      </a:r>
                      <a:r>
                        <a:rPr lang="en-US" baseline="0" dirty="0"/>
                        <a:t> operators</a:t>
                      </a:r>
                      <a:endParaRPr lang="en-US" dirty="0"/>
                    </a:p>
                  </a:txBody>
                  <a:tcPr/>
                </a:tc>
                <a:tc>
                  <a:txBody>
                    <a:bodyPr/>
                    <a:lstStyle/>
                    <a:p>
                      <a:r>
                        <a:rPr lang="en-US" dirty="0"/>
                        <a:t>left-to-right</a:t>
                      </a:r>
                    </a:p>
                  </a:txBody>
                  <a:tcPr/>
                </a:tc>
                <a:extLst>
                  <a:ext uri="{0D108BD9-81ED-4DB2-BD59-A6C34878D82A}">
                    <a16:rowId xmlns:a16="http://schemas.microsoft.com/office/drawing/2014/main" val="10008"/>
                  </a:ext>
                </a:extLst>
              </a:tr>
              <a:tr h="328212">
                <a:tc>
                  <a:txBody>
                    <a:bodyPr/>
                    <a:lstStyle/>
                    <a:p>
                      <a:r>
                        <a:rPr lang="en-US" dirty="0"/>
                        <a:t>&amp;</a:t>
                      </a:r>
                    </a:p>
                  </a:txBody>
                  <a:tcPr/>
                </a:tc>
                <a:tc>
                  <a:txBody>
                    <a:bodyPr/>
                    <a:lstStyle/>
                    <a:p>
                      <a:r>
                        <a:rPr lang="en-US" dirty="0"/>
                        <a:t>Bitwise</a:t>
                      </a:r>
                      <a:r>
                        <a:rPr lang="en-US" baseline="0" dirty="0"/>
                        <a:t> AND </a:t>
                      </a:r>
                      <a:endParaRPr lang="en-US" dirty="0"/>
                    </a:p>
                  </a:txBody>
                  <a:tcPr/>
                </a:tc>
                <a:tc>
                  <a:txBody>
                    <a:bodyPr/>
                    <a:lstStyle/>
                    <a:p>
                      <a:r>
                        <a:rPr lang="en-US" dirty="0"/>
                        <a:t>left-to-right</a:t>
                      </a:r>
                    </a:p>
                  </a:txBody>
                  <a:tcPr/>
                </a:tc>
                <a:extLst>
                  <a:ext uri="{0D108BD9-81ED-4DB2-BD59-A6C34878D82A}">
                    <a16:rowId xmlns:a16="http://schemas.microsoft.com/office/drawing/2014/main" val="10009"/>
                  </a:ext>
                </a:extLst>
              </a:tr>
            </a:tbl>
          </a:graphicData>
        </a:graphic>
      </p:graphicFrame>
      <p:sp>
        <p:nvSpPr>
          <p:cNvPr id="4" name="Title 1"/>
          <p:cNvSpPr>
            <a:spLocks noGrp="1"/>
          </p:cNvSpPr>
          <p:nvPr>
            <p:ph type="title"/>
          </p:nvPr>
        </p:nvSpPr>
        <p:spPr>
          <a:xfrm>
            <a:off x="1706880" y="823278"/>
            <a:ext cx="7772400" cy="868362"/>
          </a:xfrm>
        </p:spPr>
        <p:txBody>
          <a:bodyPr>
            <a:noAutofit/>
          </a:bodyPr>
          <a:lstStyle/>
          <a:p>
            <a:r>
              <a:rPr lang="en-US" sz="3600" b="1" dirty="0">
                <a:latin typeface="+mn-lt"/>
              </a:rPr>
              <a:t>Operator Precedence</a:t>
            </a:r>
            <a:endParaRPr lang="en-US" sz="2400" b="1" dirty="0">
              <a:latin typeface="+mn-lt"/>
            </a:endParaRPr>
          </a:p>
        </p:txBody>
      </p:sp>
    </p:spTree>
    <p:extLst>
      <p:ext uri="{BB962C8B-B14F-4D97-AF65-F5344CB8AC3E}">
        <p14:creationId xmlns:p14="http://schemas.microsoft.com/office/powerpoint/2010/main" val="4105774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extLst>
              <p:ext uri="{D42A27DB-BD31-4B8C-83A1-F6EECF244321}">
                <p14:modId xmlns:p14="http://schemas.microsoft.com/office/powerpoint/2010/main" val="161156318"/>
              </p:ext>
            </p:extLst>
          </p:nvPr>
        </p:nvGraphicFramePr>
        <p:xfrm>
          <a:off x="1524000" y="1955800"/>
          <a:ext cx="8900160" cy="3962400"/>
        </p:xfrm>
        <a:graphic>
          <a:graphicData uri="http://schemas.openxmlformats.org/drawingml/2006/table">
            <a:tbl>
              <a:tblPr firstRow="1" bandRow="1">
                <a:tableStyleId>{5C22544A-7EE6-4342-B048-85BDC9FD1C3A}</a:tableStyleId>
              </a:tblPr>
              <a:tblGrid>
                <a:gridCol w="1543905">
                  <a:extLst>
                    <a:ext uri="{9D8B030D-6E8A-4147-A177-3AD203B41FA5}">
                      <a16:colId xmlns:a16="http://schemas.microsoft.com/office/drawing/2014/main" val="20000"/>
                    </a:ext>
                  </a:extLst>
                </a:gridCol>
                <a:gridCol w="5267442">
                  <a:extLst>
                    <a:ext uri="{9D8B030D-6E8A-4147-A177-3AD203B41FA5}">
                      <a16:colId xmlns:a16="http://schemas.microsoft.com/office/drawing/2014/main" val="20001"/>
                    </a:ext>
                  </a:extLst>
                </a:gridCol>
                <a:gridCol w="2088813">
                  <a:extLst>
                    <a:ext uri="{9D8B030D-6E8A-4147-A177-3AD203B41FA5}">
                      <a16:colId xmlns:a16="http://schemas.microsoft.com/office/drawing/2014/main" val="20002"/>
                    </a:ext>
                  </a:extLst>
                </a:gridCol>
              </a:tblGrid>
              <a:tr h="370840">
                <a:tc>
                  <a:txBody>
                    <a:bodyPr/>
                    <a:lstStyle/>
                    <a:p>
                      <a:r>
                        <a:rPr lang="en-US" dirty="0"/>
                        <a:t>Operator</a:t>
                      </a:r>
                    </a:p>
                  </a:txBody>
                  <a:tcPr/>
                </a:tc>
                <a:tc>
                  <a:txBody>
                    <a:bodyPr/>
                    <a:lstStyle/>
                    <a:p>
                      <a:r>
                        <a:rPr lang="en-US" dirty="0"/>
                        <a:t>Description</a:t>
                      </a:r>
                    </a:p>
                  </a:txBody>
                  <a:tcPr/>
                </a:tc>
                <a:tc>
                  <a:txBody>
                    <a:bodyPr/>
                    <a:lstStyle/>
                    <a:p>
                      <a:r>
                        <a:rPr lang="en-US" dirty="0"/>
                        <a:t>Associativity</a:t>
                      </a:r>
                    </a:p>
                  </a:txBody>
                  <a:tcPr/>
                </a:tc>
                <a:extLst>
                  <a:ext uri="{0D108BD9-81ED-4DB2-BD59-A6C34878D82A}">
                    <a16:rowId xmlns:a16="http://schemas.microsoft.com/office/drawing/2014/main" val="10000"/>
                  </a:ext>
                </a:extLst>
              </a:tr>
              <a:tr h="370840">
                <a:tc>
                  <a:txBody>
                    <a:bodyPr/>
                    <a:lstStyle/>
                    <a:p>
                      <a:r>
                        <a:rPr lang="en-US" dirty="0"/>
                        <a:t>^</a:t>
                      </a:r>
                    </a:p>
                  </a:txBody>
                  <a:tcPr/>
                </a:tc>
                <a:tc>
                  <a:txBody>
                    <a:bodyPr/>
                    <a:lstStyle/>
                    <a:p>
                      <a:r>
                        <a:rPr lang="en-US" dirty="0"/>
                        <a:t>Bitwise exclusive OR</a:t>
                      </a:r>
                    </a:p>
                  </a:txBody>
                  <a:tcPr/>
                </a:tc>
                <a:tc>
                  <a:txBody>
                    <a:bodyPr/>
                    <a:lstStyle/>
                    <a:p>
                      <a:r>
                        <a:rPr lang="en-US" dirty="0"/>
                        <a:t>left-to-right</a:t>
                      </a:r>
                    </a:p>
                  </a:txBody>
                  <a:tcPr/>
                </a:tc>
                <a:extLst>
                  <a:ext uri="{0D108BD9-81ED-4DB2-BD59-A6C34878D82A}">
                    <a16:rowId xmlns:a16="http://schemas.microsoft.com/office/drawing/2014/main" val="10001"/>
                  </a:ext>
                </a:extLst>
              </a:tr>
              <a:tr h="370840">
                <a:tc>
                  <a:txBody>
                    <a:bodyPr/>
                    <a:lstStyle/>
                    <a:p>
                      <a:r>
                        <a:rPr lang="en-US" dirty="0"/>
                        <a:t>|</a:t>
                      </a:r>
                    </a:p>
                  </a:txBody>
                  <a:tcPr/>
                </a:tc>
                <a:tc>
                  <a:txBody>
                    <a:bodyPr/>
                    <a:lstStyle/>
                    <a:p>
                      <a:r>
                        <a:rPr lang="en-US" dirty="0"/>
                        <a:t>Bitwise inclusive OR</a:t>
                      </a:r>
                    </a:p>
                  </a:txBody>
                  <a:tcPr/>
                </a:tc>
                <a:tc>
                  <a:txBody>
                    <a:bodyPr/>
                    <a:lstStyle/>
                    <a:p>
                      <a:r>
                        <a:rPr lang="en-US" dirty="0"/>
                        <a:t>left-to-right</a:t>
                      </a:r>
                    </a:p>
                  </a:txBody>
                  <a:tcPr/>
                </a:tc>
                <a:extLst>
                  <a:ext uri="{0D108BD9-81ED-4DB2-BD59-A6C34878D82A}">
                    <a16:rowId xmlns:a16="http://schemas.microsoft.com/office/drawing/2014/main" val="10002"/>
                  </a:ext>
                </a:extLst>
              </a:tr>
              <a:tr h="370840">
                <a:tc>
                  <a:txBody>
                    <a:bodyPr/>
                    <a:lstStyle/>
                    <a:p>
                      <a:r>
                        <a:rPr lang="en-US" dirty="0"/>
                        <a:t>not</a:t>
                      </a:r>
                    </a:p>
                  </a:txBody>
                  <a:tcPr/>
                </a:tc>
                <a:tc>
                  <a:txBody>
                    <a:bodyPr/>
                    <a:lstStyle/>
                    <a:p>
                      <a:r>
                        <a:rPr lang="en-US" dirty="0"/>
                        <a:t>Logical</a:t>
                      </a:r>
                      <a:r>
                        <a:rPr lang="en-US" baseline="0" dirty="0"/>
                        <a:t>  NOT</a:t>
                      </a:r>
                      <a:endParaRPr lang="en-US" dirty="0"/>
                    </a:p>
                  </a:txBody>
                  <a:tcPr/>
                </a:tc>
                <a:tc>
                  <a:txBody>
                    <a:bodyPr/>
                    <a:lstStyle/>
                    <a:p>
                      <a:r>
                        <a:rPr lang="en-US" dirty="0"/>
                        <a:t>right-to-left</a:t>
                      </a:r>
                    </a:p>
                  </a:txBody>
                  <a:tcPr/>
                </a:tc>
                <a:extLst>
                  <a:ext uri="{0D108BD9-81ED-4DB2-BD59-A6C34878D82A}">
                    <a16:rowId xmlns:a16="http://schemas.microsoft.com/office/drawing/2014/main" val="10003"/>
                  </a:ext>
                </a:extLst>
              </a:tr>
              <a:tr h="370840">
                <a:tc>
                  <a:txBody>
                    <a:bodyPr/>
                    <a:lstStyle/>
                    <a:p>
                      <a:r>
                        <a:rPr lang="en-US" dirty="0"/>
                        <a:t>and</a:t>
                      </a:r>
                    </a:p>
                  </a:txBody>
                  <a:tcPr/>
                </a:tc>
                <a:tc>
                  <a:txBody>
                    <a:bodyPr/>
                    <a:lstStyle/>
                    <a:p>
                      <a:r>
                        <a:rPr lang="en-US" dirty="0"/>
                        <a:t>Logical</a:t>
                      </a:r>
                      <a:r>
                        <a:rPr lang="en-US" baseline="0" dirty="0"/>
                        <a:t>  AND</a:t>
                      </a:r>
                      <a:endParaRPr lang="en-US" dirty="0"/>
                    </a:p>
                  </a:txBody>
                  <a:tcPr/>
                </a:tc>
                <a:tc>
                  <a:txBody>
                    <a:bodyPr/>
                    <a:lstStyle/>
                    <a:p>
                      <a:r>
                        <a:rPr lang="en-US" dirty="0"/>
                        <a:t>left-to-right</a:t>
                      </a:r>
                    </a:p>
                  </a:txBody>
                  <a:tcPr/>
                </a:tc>
                <a:extLst>
                  <a:ext uri="{0D108BD9-81ED-4DB2-BD59-A6C34878D82A}">
                    <a16:rowId xmlns:a16="http://schemas.microsoft.com/office/drawing/2014/main" val="10004"/>
                  </a:ext>
                </a:extLst>
              </a:tr>
              <a:tr h="370840">
                <a:tc>
                  <a:txBody>
                    <a:bodyPr/>
                    <a:lstStyle/>
                    <a:p>
                      <a:r>
                        <a:rPr lang="en-US" dirty="0"/>
                        <a:t>or</a:t>
                      </a:r>
                    </a:p>
                  </a:txBody>
                  <a:tcPr/>
                </a:tc>
                <a:tc>
                  <a:txBody>
                    <a:bodyPr/>
                    <a:lstStyle/>
                    <a:p>
                      <a:r>
                        <a:rPr lang="en-US" dirty="0"/>
                        <a:t>Logical</a:t>
                      </a:r>
                      <a:r>
                        <a:rPr lang="en-US" baseline="0" dirty="0"/>
                        <a:t>  OR</a:t>
                      </a:r>
                      <a:endParaRPr lang="en-US" dirty="0"/>
                    </a:p>
                  </a:txBody>
                  <a:tcPr/>
                </a:tc>
                <a:tc>
                  <a:txBody>
                    <a:bodyPr/>
                    <a:lstStyle/>
                    <a:p>
                      <a:r>
                        <a:rPr lang="en-US" dirty="0"/>
                        <a:t>left-to-right</a:t>
                      </a:r>
                    </a:p>
                  </a:txBody>
                  <a:tcPr/>
                </a:tc>
                <a:extLst>
                  <a:ext uri="{0D108BD9-81ED-4DB2-BD59-A6C34878D82A}">
                    <a16:rowId xmlns:a16="http://schemas.microsoft.com/office/drawing/2014/main" val="10005"/>
                  </a:ext>
                </a:extLst>
              </a:tr>
              <a:tr h="370840">
                <a:tc>
                  <a:txBody>
                    <a:bodyPr/>
                    <a:lstStyle/>
                    <a:p>
                      <a:r>
                        <a:rPr kumimoji="0" lang="en-US" b="0" i="0" kern="1200" dirty="0">
                          <a:solidFill>
                            <a:schemeClr val="dk1"/>
                          </a:solidFill>
                          <a:effectLst/>
                          <a:latin typeface="+mn-lt"/>
                          <a:ea typeface="+mn-ea"/>
                          <a:cs typeface="+mn-cs"/>
                        </a:rPr>
                        <a:t>= </a:t>
                      </a:r>
                      <a:br>
                        <a:rPr lang="en-US" dirty="0"/>
                      </a:br>
                      <a:r>
                        <a:rPr kumimoji="0" lang="en-US" b="0" i="0" kern="1200" dirty="0">
                          <a:solidFill>
                            <a:schemeClr val="dk1"/>
                          </a:solidFill>
                          <a:effectLst/>
                          <a:latin typeface="+mn-lt"/>
                          <a:ea typeface="+mn-ea"/>
                          <a:cs typeface="+mn-cs"/>
                        </a:rPr>
                        <a:t>+=  -= </a:t>
                      </a:r>
                      <a:br>
                        <a:rPr lang="en-US" dirty="0"/>
                      </a:br>
                      <a:r>
                        <a:rPr kumimoji="0" lang="en-US" b="0" i="0" kern="1200" dirty="0">
                          <a:solidFill>
                            <a:schemeClr val="dk1"/>
                          </a:solidFill>
                          <a:effectLst/>
                          <a:latin typeface="+mn-lt"/>
                          <a:ea typeface="+mn-ea"/>
                          <a:cs typeface="+mn-cs"/>
                        </a:rPr>
                        <a:t>*=  /= </a:t>
                      </a:r>
                      <a:br>
                        <a:rPr lang="en-US" dirty="0"/>
                      </a:br>
                      <a:r>
                        <a:rPr kumimoji="0" lang="en-US" b="0" i="0" kern="1200" dirty="0">
                          <a:solidFill>
                            <a:schemeClr val="dk1"/>
                          </a:solidFill>
                          <a:effectLst/>
                          <a:latin typeface="+mn-lt"/>
                          <a:ea typeface="+mn-ea"/>
                          <a:cs typeface="+mn-cs"/>
                        </a:rPr>
                        <a:t>%=  &amp;= </a:t>
                      </a:r>
                      <a:br>
                        <a:rPr lang="en-US" dirty="0"/>
                      </a:br>
                      <a:r>
                        <a:rPr kumimoji="0" lang="en-US" b="0" i="0" kern="1200" dirty="0">
                          <a:solidFill>
                            <a:schemeClr val="dk1"/>
                          </a:solidFill>
                          <a:effectLst/>
                          <a:latin typeface="+mn-lt"/>
                          <a:ea typeface="+mn-ea"/>
                          <a:cs typeface="+mn-cs"/>
                        </a:rPr>
                        <a:t>^=  |= </a:t>
                      </a:r>
                      <a:br>
                        <a:rPr lang="en-US" dirty="0"/>
                      </a:br>
                      <a:r>
                        <a:rPr kumimoji="0" lang="en-US" b="0" i="0" kern="1200" dirty="0">
                          <a:solidFill>
                            <a:schemeClr val="dk1"/>
                          </a:solidFill>
                          <a:effectLst/>
                          <a:latin typeface="+mn-lt"/>
                          <a:ea typeface="+mn-ea"/>
                          <a:cs typeface="+mn-cs"/>
                        </a:rPr>
                        <a:t>&lt;&lt;=  &gt;&gt;=</a:t>
                      </a:r>
                      <a:endParaRPr lang="en-US" dirty="0"/>
                    </a:p>
                  </a:txBody>
                  <a:tcPr/>
                </a:tc>
                <a:tc>
                  <a:txBody>
                    <a:bodyPr/>
                    <a:lstStyle/>
                    <a:p>
                      <a:r>
                        <a:rPr lang="en-US" dirty="0"/>
                        <a:t>Assignment </a:t>
                      </a:r>
                    </a:p>
                    <a:p>
                      <a:r>
                        <a:rPr lang="en-US" dirty="0"/>
                        <a:t>Addition/subtraction assignment </a:t>
                      </a:r>
                    </a:p>
                    <a:p>
                      <a:r>
                        <a:rPr lang="en-US" dirty="0"/>
                        <a:t>Multiplication/division assignment </a:t>
                      </a:r>
                    </a:p>
                    <a:p>
                      <a:r>
                        <a:rPr lang="en-US" dirty="0"/>
                        <a:t>Modulus/bitwise AND assignment </a:t>
                      </a:r>
                    </a:p>
                    <a:p>
                      <a:r>
                        <a:rPr lang="en-US" dirty="0"/>
                        <a:t>Bitwise exclusive/inclusive OR assignment </a:t>
                      </a:r>
                    </a:p>
                    <a:p>
                      <a:r>
                        <a:rPr lang="en-US" dirty="0"/>
                        <a:t>Bitwise shift left/right assignment</a:t>
                      </a:r>
                    </a:p>
                  </a:txBody>
                  <a:tcPr/>
                </a:tc>
                <a:tc>
                  <a:txBody>
                    <a:bodyPr/>
                    <a:lstStyle/>
                    <a:p>
                      <a:r>
                        <a:rPr lang="en-US" dirty="0"/>
                        <a:t>right-to-left</a:t>
                      </a:r>
                    </a:p>
                  </a:txBody>
                  <a:tcPr/>
                </a:tc>
                <a:extLst>
                  <a:ext uri="{0D108BD9-81ED-4DB2-BD59-A6C34878D82A}">
                    <a16:rowId xmlns:a16="http://schemas.microsoft.com/office/drawing/2014/main" val="10006"/>
                  </a:ext>
                </a:extLst>
              </a:tr>
            </a:tbl>
          </a:graphicData>
        </a:graphic>
      </p:graphicFrame>
      <p:sp>
        <p:nvSpPr>
          <p:cNvPr id="4" name="Title 1"/>
          <p:cNvSpPr>
            <a:spLocks noGrp="1"/>
          </p:cNvSpPr>
          <p:nvPr>
            <p:ph type="title"/>
          </p:nvPr>
        </p:nvSpPr>
        <p:spPr>
          <a:xfrm>
            <a:off x="1524000" y="640398"/>
            <a:ext cx="7772400" cy="868362"/>
          </a:xfrm>
        </p:spPr>
        <p:txBody>
          <a:bodyPr>
            <a:noAutofit/>
          </a:bodyPr>
          <a:lstStyle/>
          <a:p>
            <a:r>
              <a:rPr lang="en-US" sz="3600" b="1" dirty="0">
                <a:latin typeface="+mn-lt"/>
              </a:rPr>
              <a:t>Operator Precedence</a:t>
            </a:r>
            <a:endParaRPr lang="en-US" sz="2400" b="1" dirty="0">
              <a:latin typeface="+mn-lt"/>
            </a:endParaRPr>
          </a:p>
        </p:txBody>
      </p:sp>
    </p:spTree>
    <p:extLst>
      <p:ext uri="{BB962C8B-B14F-4D97-AF65-F5344CB8AC3E}">
        <p14:creationId xmlns:p14="http://schemas.microsoft.com/office/powerpoint/2010/main" val="1507083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Assignment</a:t>
            </a:r>
            <a:endParaRPr lang="en-IN" b="1" dirty="0">
              <a:latin typeface="+mn-lt"/>
            </a:endParaRPr>
          </a:p>
        </p:txBody>
      </p:sp>
      <p:sp>
        <p:nvSpPr>
          <p:cNvPr id="3" name="Content Placeholder 2"/>
          <p:cNvSpPr>
            <a:spLocks noGrp="1"/>
          </p:cNvSpPr>
          <p:nvPr>
            <p:ph idx="1"/>
          </p:nvPr>
        </p:nvSpPr>
        <p:spPr/>
        <p:txBody>
          <a:bodyPr>
            <a:noAutofit/>
          </a:bodyPr>
          <a:lstStyle/>
          <a:p>
            <a:pPr marL="457200" indent="-457200">
              <a:buFont typeface="+mj-lt"/>
              <a:buAutoNum type="arabicPeriod"/>
            </a:pPr>
            <a:endParaRPr lang="en-IN" sz="2400" b="1" dirty="0"/>
          </a:p>
          <a:p>
            <a:pPr marL="457200" indent="-457200">
              <a:buFont typeface="+mj-lt"/>
              <a:buAutoNum type="arabicPeriod"/>
            </a:pPr>
            <a:r>
              <a:rPr lang="en-IN" sz="2400" b="1" dirty="0"/>
              <a:t>Python Program to Print Hello world! </a:t>
            </a:r>
          </a:p>
          <a:p>
            <a:pPr marL="457200" indent="-457200">
              <a:buFont typeface="+mj-lt"/>
              <a:buAutoNum type="arabicPeriod"/>
            </a:pPr>
            <a:r>
              <a:rPr lang="en-IN" sz="2400" b="1" dirty="0"/>
              <a:t>Python Program to Add Two Numbers </a:t>
            </a:r>
          </a:p>
          <a:p>
            <a:pPr marL="457200" indent="-457200">
              <a:buFont typeface="+mj-lt"/>
              <a:buAutoNum type="arabicPeriod"/>
            </a:pPr>
            <a:r>
              <a:rPr lang="en-IN" sz="2400" b="1" dirty="0"/>
              <a:t>Python Program to Calculate the Area of a Triangle </a:t>
            </a:r>
          </a:p>
          <a:p>
            <a:pPr marL="457200" indent="-457200">
              <a:buFont typeface="+mj-lt"/>
              <a:buAutoNum type="arabicPeriod"/>
            </a:pPr>
            <a:r>
              <a:rPr lang="en-IN" sz="2400" b="1" dirty="0"/>
              <a:t>Python Program to Swap Two Variables without using 3</a:t>
            </a:r>
            <a:r>
              <a:rPr lang="en-IN" sz="2400" b="1" baseline="30000" dirty="0"/>
              <a:t>rd</a:t>
            </a:r>
            <a:r>
              <a:rPr lang="en-IN" sz="2400" b="1" dirty="0"/>
              <a:t> variable</a:t>
            </a:r>
          </a:p>
          <a:p>
            <a:pPr marL="457200" indent="-457200">
              <a:buFont typeface="+mj-lt"/>
              <a:buAutoNum type="arabicPeriod"/>
            </a:pPr>
            <a:r>
              <a:rPr lang="en-IN" sz="2400" b="1" dirty="0"/>
              <a:t>Python Program to Convert Celsius To Fahrenheit and vice versa </a:t>
            </a:r>
          </a:p>
          <a:p>
            <a:pPr marL="457200" indent="-457200">
              <a:buFont typeface="+mj-lt"/>
              <a:buAutoNum type="arabicPeriod"/>
            </a:pPr>
            <a:endParaRPr lang="en-IN" sz="2400" b="1" dirty="0"/>
          </a:p>
        </p:txBody>
      </p:sp>
      <p:pic>
        <p:nvPicPr>
          <p:cNvPr id="1026" name="Picture 2" descr="Area of a Triangle - How to Find Area of triangle | Formulas ..."/>
          <p:cNvPicPr>
            <a:picLocks noChangeAspect="1" noChangeArrowheads="1"/>
          </p:cNvPicPr>
          <p:nvPr/>
        </p:nvPicPr>
        <p:blipFill rotWithShape="1">
          <a:blip r:embed="rId2">
            <a:extLst>
              <a:ext uri="{28A0092B-C50C-407E-A947-70E740481C1C}">
                <a14:useLocalDpi xmlns:a14="http://schemas.microsoft.com/office/drawing/2010/main" val="0"/>
              </a:ext>
            </a:extLst>
          </a:blip>
          <a:srcRect t="12177"/>
          <a:stretch/>
        </p:blipFill>
        <p:spPr bwMode="auto">
          <a:xfrm>
            <a:off x="8196029" y="1673352"/>
            <a:ext cx="3462571" cy="19450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hrenheit to Celsius - Formula, Chart, Conversion | How to ..."/>
          <p:cNvPicPr>
            <a:picLocks noChangeAspect="1" noChangeArrowheads="1"/>
          </p:cNvPicPr>
          <p:nvPr/>
        </p:nvPicPr>
        <p:blipFill rotWithShape="1">
          <a:blip r:embed="rId3">
            <a:extLst>
              <a:ext uri="{28A0092B-C50C-407E-A947-70E740481C1C}">
                <a14:useLocalDpi xmlns:a14="http://schemas.microsoft.com/office/drawing/2010/main" val="0"/>
              </a:ext>
            </a:extLst>
          </a:blip>
          <a:srcRect t="40855" b="-24249"/>
          <a:stretch/>
        </p:blipFill>
        <p:spPr bwMode="auto">
          <a:xfrm>
            <a:off x="3310255" y="4840514"/>
            <a:ext cx="6296025" cy="157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34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mn-lt"/>
              </a:rPr>
              <a:t>Python Program to calculate simple interest</a:t>
            </a:r>
          </a:p>
        </p:txBody>
      </p:sp>
      <p:pic>
        <p:nvPicPr>
          <p:cNvPr id="4" name="Content Placeholder 3"/>
          <p:cNvPicPr>
            <a:picLocks noGrp="1" noChangeAspect="1"/>
          </p:cNvPicPr>
          <p:nvPr>
            <p:ph idx="1"/>
          </p:nvPr>
        </p:nvPicPr>
        <p:blipFill rotWithShape="1">
          <a:blip r:embed="rId2"/>
          <a:srcRect r="12045"/>
          <a:stretch/>
        </p:blipFill>
        <p:spPr>
          <a:xfrm>
            <a:off x="1097280" y="1836103"/>
            <a:ext cx="5801360" cy="4022725"/>
          </a:xfrm>
          <a:prstGeom prst="rect">
            <a:avLst/>
          </a:prstGeom>
        </p:spPr>
      </p:pic>
      <p:pic>
        <p:nvPicPr>
          <p:cNvPr id="7" name="Picture 6"/>
          <p:cNvPicPr>
            <a:picLocks noChangeAspect="1"/>
          </p:cNvPicPr>
          <p:nvPr/>
        </p:nvPicPr>
        <p:blipFill>
          <a:blip r:embed="rId3"/>
          <a:stretch>
            <a:fillRect/>
          </a:stretch>
        </p:blipFill>
        <p:spPr>
          <a:xfrm>
            <a:off x="7183755" y="2146935"/>
            <a:ext cx="3971925" cy="857250"/>
          </a:xfrm>
          <a:prstGeom prst="rect">
            <a:avLst/>
          </a:prstGeom>
        </p:spPr>
      </p:pic>
      <p:pic>
        <p:nvPicPr>
          <p:cNvPr id="8" name="Picture 7"/>
          <p:cNvPicPr>
            <a:picLocks noChangeAspect="1"/>
          </p:cNvPicPr>
          <p:nvPr/>
        </p:nvPicPr>
        <p:blipFill>
          <a:blip r:embed="rId4"/>
          <a:stretch>
            <a:fillRect/>
          </a:stretch>
        </p:blipFill>
        <p:spPr>
          <a:xfrm>
            <a:off x="7317740" y="4146550"/>
            <a:ext cx="2819400" cy="4953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26538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266283"/>
            <a:ext cx="10058400" cy="1450757"/>
          </a:xfrm>
        </p:spPr>
        <p:txBody>
          <a:bodyPr/>
          <a:lstStyle/>
          <a:p>
            <a:r>
              <a:rPr lang="en-IN" b="1" dirty="0">
                <a:latin typeface="+mn-lt"/>
              </a:rPr>
              <a:t>Python Program to calculate Compound interest</a:t>
            </a:r>
          </a:p>
        </p:txBody>
      </p:sp>
      <p:pic>
        <p:nvPicPr>
          <p:cNvPr id="4" name="Content Placeholder 3"/>
          <p:cNvPicPr>
            <a:picLocks noGrp="1" noChangeAspect="1"/>
          </p:cNvPicPr>
          <p:nvPr>
            <p:ph idx="1"/>
          </p:nvPr>
        </p:nvPicPr>
        <p:blipFill>
          <a:blip r:embed="rId2"/>
          <a:stretch>
            <a:fillRect/>
          </a:stretch>
        </p:blipFill>
        <p:spPr>
          <a:xfrm>
            <a:off x="613090" y="1815783"/>
            <a:ext cx="7657150" cy="4022725"/>
          </a:xfrm>
          <a:prstGeom prst="rect">
            <a:avLst/>
          </a:prstGeom>
        </p:spPr>
      </p:pic>
      <p:pic>
        <p:nvPicPr>
          <p:cNvPr id="5" name="Picture 4"/>
          <p:cNvPicPr>
            <a:picLocks noChangeAspect="1"/>
          </p:cNvPicPr>
          <p:nvPr/>
        </p:nvPicPr>
        <p:blipFill>
          <a:blip r:embed="rId3"/>
          <a:stretch>
            <a:fillRect/>
          </a:stretch>
        </p:blipFill>
        <p:spPr>
          <a:xfrm>
            <a:off x="8361680" y="1815783"/>
            <a:ext cx="3008312" cy="2895600"/>
          </a:xfrm>
          <a:prstGeom prst="rect">
            <a:avLst/>
          </a:prstGeom>
        </p:spPr>
      </p:pic>
      <p:pic>
        <p:nvPicPr>
          <p:cNvPr id="6" name="Picture 5"/>
          <p:cNvPicPr>
            <a:picLocks noChangeAspect="1"/>
          </p:cNvPicPr>
          <p:nvPr/>
        </p:nvPicPr>
        <p:blipFill>
          <a:blip r:embed="rId4"/>
          <a:stretch>
            <a:fillRect/>
          </a:stretch>
        </p:blipFill>
        <p:spPr>
          <a:xfrm>
            <a:off x="8546623" y="5162233"/>
            <a:ext cx="2638425" cy="6762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48495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71120"/>
            <a:ext cx="10617200" cy="5797974"/>
          </a:xfrm>
        </p:spPr>
        <p:txBody>
          <a:bodyPr>
            <a:normAutofit/>
          </a:bodyPr>
          <a:lstStyle/>
          <a:p>
            <a:r>
              <a:rPr lang="en-US" sz="4000" dirty="0"/>
              <a:t>Python Program to Convert Kilometers to meter, centimeters, inch, foot</a:t>
            </a:r>
          </a:p>
          <a:p>
            <a:endParaRPr lang="en-US" sz="4000" dirty="0"/>
          </a:p>
          <a:p>
            <a:endParaRPr lang="en-IN" sz="4000" dirty="0"/>
          </a:p>
        </p:txBody>
      </p:sp>
      <p:pic>
        <p:nvPicPr>
          <p:cNvPr id="5" name="Picture 4"/>
          <p:cNvPicPr>
            <a:picLocks noChangeAspect="1"/>
          </p:cNvPicPr>
          <p:nvPr/>
        </p:nvPicPr>
        <p:blipFill>
          <a:blip r:embed="rId2"/>
          <a:stretch>
            <a:fillRect/>
          </a:stretch>
        </p:blipFill>
        <p:spPr>
          <a:xfrm>
            <a:off x="1185227" y="1900237"/>
            <a:ext cx="8791893" cy="3890963"/>
          </a:xfrm>
          <a:prstGeom prst="rect">
            <a:avLst/>
          </a:prstGeom>
        </p:spPr>
      </p:pic>
    </p:spTree>
    <p:extLst>
      <p:ext uri="{BB962C8B-B14F-4D97-AF65-F5344CB8AC3E}">
        <p14:creationId xmlns:p14="http://schemas.microsoft.com/office/powerpoint/2010/main" val="3069436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395A-E400-CED8-FADA-4C5B060F6ACE}"/>
              </a:ext>
            </a:extLst>
          </p:cNvPr>
          <p:cNvSpPr>
            <a:spLocks noGrp="1"/>
          </p:cNvSpPr>
          <p:nvPr>
            <p:ph type="title"/>
          </p:nvPr>
        </p:nvSpPr>
        <p:spPr/>
        <p:txBody>
          <a:bodyPr anchor="ctr"/>
          <a:lstStyle/>
          <a:p>
            <a:r>
              <a:rPr lang="en-US" dirty="0"/>
              <a:t>Contact Us</a:t>
            </a:r>
            <a:endParaRPr lang="en-IN" dirty="0"/>
          </a:p>
        </p:txBody>
      </p:sp>
      <p:sp>
        <p:nvSpPr>
          <p:cNvPr id="3" name="Content Placeholder 2">
            <a:extLst>
              <a:ext uri="{FF2B5EF4-FFF2-40B4-BE49-F238E27FC236}">
                <a16:creationId xmlns:a16="http://schemas.microsoft.com/office/drawing/2014/main" id="{56BAABD2-4FB9-D60B-0B66-B2E7C6F2B749}"/>
              </a:ext>
            </a:extLst>
          </p:cNvPr>
          <p:cNvSpPr>
            <a:spLocks noGrp="1"/>
          </p:cNvSpPr>
          <p:nvPr>
            <p:ph idx="1"/>
          </p:nvPr>
        </p:nvSpPr>
        <p:spPr>
          <a:xfrm>
            <a:off x="1097280" y="2072237"/>
            <a:ext cx="10058400" cy="4023360"/>
          </a:xfrm>
        </p:spPr>
        <p:txBody>
          <a:bodyPr>
            <a:normAutofit/>
          </a:bodyPr>
          <a:lstStyle/>
          <a:p>
            <a:pPr marL="0" indent="0" algn="l" fontAlgn="base">
              <a:buNone/>
            </a:pPr>
            <a:r>
              <a:rPr lang="en-US" b="0" i="0" u="none" strike="noStrike" dirty="0">
                <a:solidFill>
                  <a:srgbClr val="000000"/>
                </a:solidFill>
                <a:effectLst/>
                <a:latin typeface="Montserrat" panose="00000500000000000000" pitchFamily="2" charset="0"/>
              </a:rPr>
              <a:t>           </a:t>
            </a:r>
            <a:r>
              <a:rPr lang="en-US" sz="2400" b="1" i="0" u="none" strike="noStrike" dirty="0">
                <a:solidFill>
                  <a:srgbClr val="000000"/>
                </a:solidFill>
                <a:effectLst/>
              </a:rPr>
              <a:t>FLY THE NEST</a:t>
            </a:r>
            <a:endParaRPr lang="en-US" b="0" i="0" u="none" strike="noStrike" dirty="0">
              <a:solidFill>
                <a:srgbClr val="000000"/>
              </a:solidFill>
              <a:effectLst/>
              <a:latin typeface="Montserrat" panose="00000500000000000000" pitchFamily="2" charset="0"/>
            </a:endParaRPr>
          </a:p>
          <a:p>
            <a:pPr marL="0" indent="0" algn="l" fontAlgn="base">
              <a:buNone/>
            </a:pPr>
            <a:r>
              <a:rPr lang="en-US" dirty="0">
                <a:solidFill>
                  <a:srgbClr val="000000"/>
                </a:solidFill>
                <a:latin typeface="Montserrat" panose="00000500000000000000" pitchFamily="2" charset="0"/>
              </a:rPr>
              <a:t>           </a:t>
            </a:r>
            <a:r>
              <a:rPr lang="en-US" b="0" i="0" u="none" strike="noStrike" dirty="0" err="1">
                <a:solidFill>
                  <a:srgbClr val="000000"/>
                </a:solidFill>
                <a:effectLst/>
                <a:latin typeface="Montserrat" panose="00000500000000000000" pitchFamily="2" charset="0"/>
              </a:rPr>
              <a:t>Connekt</a:t>
            </a:r>
            <a:r>
              <a:rPr lang="en-US" b="0" i="0" u="none" strike="noStrike" dirty="0">
                <a:solidFill>
                  <a:srgbClr val="000000"/>
                </a:solidFill>
                <a:effectLst/>
                <a:latin typeface="Montserrat" panose="00000500000000000000" pitchFamily="2" charset="0"/>
              </a:rPr>
              <a:t>,</a:t>
            </a:r>
          </a:p>
          <a:p>
            <a:pPr marL="0" indent="0" algn="l" fontAlgn="base">
              <a:buNone/>
            </a:pPr>
            <a:r>
              <a:rPr lang="en-US" dirty="0">
                <a:solidFill>
                  <a:srgbClr val="000000"/>
                </a:solidFill>
                <a:latin typeface="Montserrat" panose="00000500000000000000" pitchFamily="2" charset="0"/>
              </a:rPr>
              <a:t>           13</a:t>
            </a:r>
            <a:r>
              <a:rPr lang="en-US" baseline="30000" dirty="0">
                <a:solidFill>
                  <a:srgbClr val="000000"/>
                </a:solidFill>
                <a:latin typeface="Montserrat" panose="00000500000000000000" pitchFamily="2" charset="0"/>
              </a:rPr>
              <a:t>TH</a:t>
            </a:r>
            <a:r>
              <a:rPr lang="en-US" dirty="0">
                <a:solidFill>
                  <a:srgbClr val="000000"/>
                </a:solidFill>
                <a:latin typeface="Montserrat" panose="00000500000000000000" pitchFamily="2" charset="0"/>
              </a:rPr>
              <a:t> Floor, Gala Empire, </a:t>
            </a:r>
            <a:r>
              <a:rPr lang="en-US" dirty="0" err="1">
                <a:solidFill>
                  <a:srgbClr val="000000"/>
                </a:solidFill>
                <a:latin typeface="Montserrat" panose="00000500000000000000" pitchFamily="2" charset="0"/>
              </a:rPr>
              <a:t>Thaltej</a:t>
            </a:r>
            <a:r>
              <a:rPr lang="en-US" dirty="0">
                <a:solidFill>
                  <a:srgbClr val="000000"/>
                </a:solidFill>
                <a:latin typeface="Montserrat" panose="00000500000000000000" pitchFamily="2" charset="0"/>
              </a:rPr>
              <a:t>,</a:t>
            </a:r>
          </a:p>
          <a:p>
            <a:pPr marL="0" indent="0" algn="l" fontAlgn="base">
              <a:buNone/>
            </a:pPr>
            <a:r>
              <a:rPr lang="en-US" b="0" i="0" u="none" strike="noStrike" dirty="0">
                <a:solidFill>
                  <a:srgbClr val="000000"/>
                </a:solidFill>
                <a:effectLst/>
                <a:latin typeface="Montserrat" panose="00000500000000000000" pitchFamily="2" charset="0"/>
              </a:rPr>
              <a:t>           Ahmedabad, Gujarat, India</a:t>
            </a:r>
          </a:p>
          <a:p>
            <a:pPr marL="0" indent="0" algn="l" fontAlgn="base">
              <a:buNone/>
            </a:pPr>
            <a:endParaRPr lang="en-US" sz="400" b="0" i="0" dirty="0">
              <a:solidFill>
                <a:srgbClr val="6B6A6A"/>
              </a:solidFill>
              <a:effectLst/>
              <a:latin typeface="Montserrat" panose="00000500000000000000" pitchFamily="2" charset="0"/>
            </a:endParaRPr>
          </a:p>
          <a:p>
            <a:pPr marL="0" indent="0" algn="l" fontAlgn="base">
              <a:buNone/>
            </a:pPr>
            <a:r>
              <a:rPr lang="en-US" b="0" i="0" u="none" strike="noStrike" dirty="0">
                <a:solidFill>
                  <a:srgbClr val="000000"/>
                </a:solidFill>
                <a:effectLst/>
                <a:latin typeface="Montserrat" panose="00000500000000000000" pitchFamily="2" charset="0"/>
              </a:rPr>
              <a:t>           +91 6354283836</a:t>
            </a:r>
          </a:p>
          <a:p>
            <a:pPr marL="0" indent="0" algn="l" fontAlgn="base">
              <a:buNone/>
            </a:pPr>
            <a:endParaRPr lang="en-US" sz="400" b="0" i="0" dirty="0">
              <a:solidFill>
                <a:srgbClr val="6B6A6A"/>
              </a:solidFill>
              <a:effectLst/>
              <a:latin typeface="Montserrat" panose="00000500000000000000" pitchFamily="2" charset="0"/>
            </a:endParaRPr>
          </a:p>
          <a:p>
            <a:pPr marL="0" indent="0" fontAlgn="base">
              <a:buNone/>
            </a:pPr>
            <a:r>
              <a:rPr lang="en-US" dirty="0">
                <a:solidFill>
                  <a:srgbClr val="000000"/>
                </a:solidFill>
                <a:latin typeface="Montserrat" panose="00000500000000000000" pitchFamily="2" charset="0"/>
              </a:rPr>
              <a:t>            </a:t>
            </a:r>
            <a:r>
              <a:rPr lang="en-US" b="0" i="0" u="none" strike="noStrike" dirty="0">
                <a:solidFill>
                  <a:srgbClr val="000000"/>
                </a:solidFill>
                <a:effectLst/>
                <a:latin typeface="Montserrat" panose="00000500000000000000" pitchFamily="2" charset="0"/>
              </a:rPr>
              <a:t>info@flythenest.in </a:t>
            </a:r>
          </a:p>
          <a:p>
            <a:pPr marL="0" indent="0" fontAlgn="base">
              <a:buNone/>
            </a:pPr>
            <a:endParaRPr lang="en-US" sz="400" b="0" i="0" dirty="0">
              <a:solidFill>
                <a:srgbClr val="6B6A6A"/>
              </a:solidFill>
              <a:effectLst/>
              <a:latin typeface="Montserrat" panose="00000500000000000000" pitchFamily="2" charset="0"/>
            </a:endParaRPr>
          </a:p>
          <a:p>
            <a:pPr marL="0" indent="0" algn="l" fontAlgn="base">
              <a:buNone/>
            </a:pPr>
            <a:r>
              <a:rPr lang="en-US" dirty="0">
                <a:solidFill>
                  <a:srgbClr val="000000"/>
                </a:solidFill>
                <a:latin typeface="Montserrat" panose="00000500000000000000" pitchFamily="2" charset="0"/>
              </a:rPr>
              <a:t>            </a:t>
            </a:r>
            <a:r>
              <a:rPr lang="en-US" b="0" i="0" u="none" strike="noStrike" dirty="0">
                <a:solidFill>
                  <a:srgbClr val="000000"/>
                </a:solidFill>
                <a:effectLst/>
                <a:latin typeface="Montserrat" panose="00000500000000000000" pitchFamily="2" charset="0"/>
              </a:rPr>
              <a:t>www.flythenest.in </a:t>
            </a:r>
            <a:endParaRPr lang="en-US" b="0" i="0" dirty="0">
              <a:solidFill>
                <a:srgbClr val="6B6A6A"/>
              </a:solidFill>
              <a:effectLst/>
              <a:latin typeface="Montserrat" panose="00000500000000000000" pitchFamily="2" charset="0"/>
            </a:endParaRPr>
          </a:p>
          <a:p>
            <a:pPr marL="0" indent="0">
              <a:buNone/>
            </a:pPr>
            <a:endParaRPr lang="en-IN" dirty="0"/>
          </a:p>
        </p:txBody>
      </p:sp>
      <p:pic>
        <p:nvPicPr>
          <p:cNvPr id="1026" name="Picture 2" descr="Location Icon Png Transparent Background , Transparent Cartoon, Free ...">
            <a:extLst>
              <a:ext uri="{FF2B5EF4-FFF2-40B4-BE49-F238E27FC236}">
                <a16:creationId xmlns:a16="http://schemas.microsoft.com/office/drawing/2014/main" id="{FA03F303-A493-6907-029F-249F58E3B6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1964" y="2634919"/>
            <a:ext cx="233154" cy="2307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DABD86-300E-9444-5D0C-6598D9934C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519" y="4211521"/>
            <a:ext cx="233154" cy="2331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C930A10-5BA1-21E8-227E-C5F86D788BAD}"/>
              </a:ext>
            </a:extLst>
          </p:cNvPr>
          <p:cNvPicPr>
            <a:picLocks noChangeAspect="1"/>
          </p:cNvPicPr>
          <p:nvPr/>
        </p:nvPicPr>
        <p:blipFill>
          <a:blip r:embed="rId4"/>
          <a:stretch>
            <a:fillRect/>
          </a:stretch>
        </p:blipFill>
        <p:spPr>
          <a:xfrm>
            <a:off x="1516004" y="4910504"/>
            <a:ext cx="230752" cy="230752"/>
          </a:xfrm>
          <a:prstGeom prst="rect">
            <a:avLst/>
          </a:prstGeom>
        </p:spPr>
      </p:pic>
      <p:pic>
        <p:nvPicPr>
          <p:cNvPr id="11" name="Picture 10">
            <a:extLst>
              <a:ext uri="{FF2B5EF4-FFF2-40B4-BE49-F238E27FC236}">
                <a16:creationId xmlns:a16="http://schemas.microsoft.com/office/drawing/2014/main" id="{99F7EBDF-C250-CC22-E852-AA1E7D669401}"/>
              </a:ext>
            </a:extLst>
          </p:cNvPr>
          <p:cNvPicPr>
            <a:picLocks noChangeAspect="1"/>
          </p:cNvPicPr>
          <p:nvPr/>
        </p:nvPicPr>
        <p:blipFill>
          <a:blip r:embed="rId5"/>
          <a:stretch>
            <a:fillRect/>
          </a:stretch>
        </p:blipFill>
        <p:spPr>
          <a:xfrm>
            <a:off x="1516004" y="5609781"/>
            <a:ext cx="233153" cy="233153"/>
          </a:xfrm>
          <a:prstGeom prst="rect">
            <a:avLst/>
          </a:prstGeom>
        </p:spPr>
      </p:pic>
    </p:spTree>
    <p:extLst>
      <p:ext uri="{BB962C8B-B14F-4D97-AF65-F5344CB8AC3E}">
        <p14:creationId xmlns:p14="http://schemas.microsoft.com/office/powerpoint/2010/main" val="3529329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Features of Python</a:t>
            </a:r>
            <a:endParaRPr lang="en-IN" b="1" dirty="0">
              <a:latin typeface="+mn-lt"/>
            </a:endParaRPr>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1097280" y="1845734"/>
            <a:ext cx="10058400" cy="3996479"/>
          </a:xfrm>
          <a:prstGeom prst="rect">
            <a:avLst/>
          </a:prstGeom>
        </p:spPr>
      </p:pic>
    </p:spTree>
    <p:extLst>
      <p:ext uri="{BB962C8B-B14F-4D97-AF65-F5344CB8AC3E}">
        <p14:creationId xmlns:p14="http://schemas.microsoft.com/office/powerpoint/2010/main" val="1507800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52479B-564A-C0BC-1152-8AE453B61BAE}"/>
              </a:ext>
            </a:extLst>
          </p:cNvPr>
          <p:cNvSpPr>
            <a:spLocks noGrp="1"/>
          </p:cNvSpPr>
          <p:nvPr>
            <p:ph idx="1"/>
          </p:nvPr>
        </p:nvSpPr>
        <p:spPr/>
        <p:txBody>
          <a:bodyPr anchor="ctr">
            <a:normAutofit/>
          </a:bodyPr>
          <a:lstStyle/>
          <a:p>
            <a:pPr algn="ctr"/>
            <a:r>
              <a:rPr lang="en-US" sz="8800" dirty="0">
                <a:latin typeface="Edwardian Script ITC" panose="030303020407070D0804" pitchFamily="66" charset="0"/>
              </a:rPr>
              <a:t>Thank You</a:t>
            </a:r>
            <a:endParaRPr lang="en-IN" sz="8800" dirty="0">
              <a:latin typeface="Edwardian Script ITC" panose="030303020407070D0804" pitchFamily="66" charset="0"/>
            </a:endParaRPr>
          </a:p>
        </p:txBody>
      </p:sp>
    </p:spTree>
    <p:extLst>
      <p:ext uri="{BB962C8B-B14F-4D97-AF65-F5344CB8AC3E}">
        <p14:creationId xmlns:p14="http://schemas.microsoft.com/office/powerpoint/2010/main" val="347217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Popular Python Frameworks and Libraries</a:t>
            </a:r>
            <a:endParaRPr lang="en-IN" b="1" dirty="0">
              <a:latin typeface="+mn-lt"/>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83" b="2439"/>
          <a:stretch/>
        </p:blipFill>
        <p:spPr>
          <a:xfrm>
            <a:off x="1097280" y="1846263"/>
            <a:ext cx="10434320" cy="4280217"/>
          </a:xfrm>
        </p:spPr>
      </p:pic>
    </p:spTree>
    <p:extLst>
      <p:ext uri="{BB962C8B-B14F-4D97-AF65-F5344CB8AC3E}">
        <p14:creationId xmlns:p14="http://schemas.microsoft.com/office/powerpoint/2010/main" val="8740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mn-lt"/>
              </a:rPr>
              <a:t>Best Python IDEs(Integrated devel. Envi.)</a:t>
            </a:r>
            <a:endParaRPr lang="en-IN" sz="4400" b="1"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58023"/>
            <a:ext cx="10058400" cy="4022725"/>
          </a:xfrm>
        </p:spPr>
      </p:pic>
    </p:spTree>
    <p:extLst>
      <p:ext uri="{BB962C8B-B14F-4D97-AF65-F5344CB8AC3E}">
        <p14:creationId xmlns:p14="http://schemas.microsoft.com/office/powerpoint/2010/main" val="290490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Installation (Python &amp; Jupyter)</a:t>
            </a:r>
            <a:endParaRPr lang="en-IN" b="1" dirty="0">
              <a:latin typeface="+mn-lt"/>
            </a:endParaRPr>
          </a:p>
        </p:txBody>
      </p:sp>
      <p:pic>
        <p:nvPicPr>
          <p:cNvPr id="4" name="How to install Python on Window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4632" y="1920240"/>
            <a:ext cx="5120641" cy="3390964"/>
          </a:xfrm>
        </p:spPr>
      </p:pic>
      <p:pic>
        <p:nvPicPr>
          <p:cNvPr id="7" name="Picture 6"/>
          <p:cNvPicPr>
            <a:picLocks noChangeAspect="1"/>
          </p:cNvPicPr>
          <p:nvPr/>
        </p:nvPicPr>
        <p:blipFill>
          <a:blip r:embed="rId5"/>
          <a:stretch>
            <a:fillRect/>
          </a:stretch>
        </p:blipFill>
        <p:spPr>
          <a:xfrm>
            <a:off x="6126480" y="1920240"/>
            <a:ext cx="5210175" cy="1314450"/>
          </a:xfrm>
          <a:prstGeom prst="rect">
            <a:avLst/>
          </a:prstGeom>
        </p:spPr>
      </p:pic>
      <p:pic>
        <p:nvPicPr>
          <p:cNvPr id="8" name="Picture 7"/>
          <p:cNvPicPr>
            <a:picLocks noChangeAspect="1"/>
          </p:cNvPicPr>
          <p:nvPr/>
        </p:nvPicPr>
        <p:blipFill rotWithShape="1">
          <a:blip r:embed="rId6"/>
          <a:srcRect t="15570"/>
          <a:stretch/>
        </p:blipFill>
        <p:spPr>
          <a:xfrm>
            <a:off x="6126480" y="3234690"/>
            <a:ext cx="4105275" cy="1053497"/>
          </a:xfrm>
          <a:prstGeom prst="rect">
            <a:avLst/>
          </a:prstGeom>
        </p:spPr>
      </p:pic>
      <p:sp>
        <p:nvSpPr>
          <p:cNvPr id="9" name="TextBox 8"/>
          <p:cNvSpPr txBox="1"/>
          <p:nvPr/>
        </p:nvSpPr>
        <p:spPr>
          <a:xfrm>
            <a:off x="6126480" y="5080000"/>
            <a:ext cx="5618480" cy="646331"/>
          </a:xfrm>
          <a:prstGeom prst="rect">
            <a:avLst/>
          </a:prstGeom>
          <a:noFill/>
        </p:spPr>
        <p:txBody>
          <a:bodyPr wrap="square" rtlCol="0">
            <a:spAutoFit/>
          </a:bodyPr>
          <a:lstStyle/>
          <a:p>
            <a:r>
              <a:rPr lang="en-US" b="1" dirty="0"/>
              <a:t>Note: Internet must be working while executing these commands</a:t>
            </a:r>
            <a:endParaRPr lang="en-IN" b="1" dirty="0"/>
          </a:p>
        </p:txBody>
      </p:sp>
    </p:spTree>
    <p:extLst>
      <p:ext uri="{BB962C8B-B14F-4D97-AF65-F5344CB8AC3E}">
        <p14:creationId xmlns:p14="http://schemas.microsoft.com/office/powerpoint/2010/main" val="5058515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51317"/>
          </a:xfrm>
        </p:spPr>
        <p:txBody>
          <a:bodyPr/>
          <a:lstStyle/>
          <a:p>
            <a:r>
              <a:rPr lang="en-US" b="1" dirty="0">
                <a:latin typeface="+mn-lt"/>
              </a:rPr>
              <a:t>Installation (Anaconda)</a:t>
            </a:r>
            <a:endParaRPr lang="en-IN" b="1" dirty="0">
              <a:latin typeface="+mn-lt"/>
            </a:endParaRPr>
          </a:p>
        </p:txBody>
      </p:sp>
      <p:pic>
        <p:nvPicPr>
          <p:cNvPr id="10" name="How to Install Anaconda on Windows 10 (202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7280" y="1209041"/>
            <a:ext cx="10180319" cy="4659948"/>
          </a:xfrm>
        </p:spPr>
      </p:pic>
    </p:spTree>
    <p:extLst>
      <p:ext uri="{BB962C8B-B14F-4D97-AF65-F5344CB8AC3E}">
        <p14:creationId xmlns:p14="http://schemas.microsoft.com/office/powerpoint/2010/main" val="2289730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637957"/>
          </a:xfrm>
        </p:spPr>
        <p:txBody>
          <a:bodyPr>
            <a:normAutofit fontScale="90000"/>
          </a:bodyPr>
          <a:lstStyle/>
          <a:p>
            <a:r>
              <a:rPr lang="en-US" b="1" dirty="0">
                <a:latin typeface="+mn-lt"/>
              </a:rPr>
              <a:t>Jupyter View</a:t>
            </a:r>
            <a:endParaRPr lang="en-IN" b="1" dirty="0">
              <a:latin typeface="+mn-lt"/>
            </a:endParaRPr>
          </a:p>
        </p:txBody>
      </p:sp>
      <p:pic>
        <p:nvPicPr>
          <p:cNvPr id="4" name="Content Placeholder 3"/>
          <p:cNvPicPr>
            <a:picLocks noGrp="1" noChangeAspect="1"/>
          </p:cNvPicPr>
          <p:nvPr>
            <p:ph sz="quarter" idx="1"/>
          </p:nvPr>
        </p:nvPicPr>
        <p:blipFill>
          <a:blip r:embed="rId2"/>
          <a:stretch>
            <a:fillRect/>
          </a:stretch>
        </p:blipFill>
        <p:spPr>
          <a:xfrm>
            <a:off x="1219200" y="1113791"/>
            <a:ext cx="10048240" cy="5124449"/>
          </a:xfrm>
          <a:prstGeom prst="rect">
            <a:avLst/>
          </a:prstGeom>
        </p:spPr>
      </p:pic>
    </p:spTree>
    <p:extLst>
      <p:ext uri="{BB962C8B-B14F-4D97-AF65-F5344CB8AC3E}">
        <p14:creationId xmlns:p14="http://schemas.microsoft.com/office/powerpoint/2010/main" val="364464185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FTN model PPT</Template>
  <TotalTime>11769</TotalTime>
  <Words>1754</Words>
  <Application>Microsoft Office PowerPoint</Application>
  <PresentationFormat>Widescreen</PresentationFormat>
  <Paragraphs>362</Paragraphs>
  <Slides>40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Consolas</vt:lpstr>
      <vt:lpstr>Edwardian Script ITC</vt:lpstr>
      <vt:lpstr>Inter-Regular</vt:lpstr>
      <vt:lpstr>Montserrat</vt:lpstr>
      <vt:lpstr>Retrospect</vt:lpstr>
      <vt:lpstr>PowerPoint Presentation</vt:lpstr>
      <vt:lpstr>Introduction to Python</vt:lpstr>
      <vt:lpstr>Uses of Python </vt:lpstr>
      <vt:lpstr>Features of Python</vt:lpstr>
      <vt:lpstr>Popular Python Frameworks and Libraries</vt:lpstr>
      <vt:lpstr>Best Python IDEs(Integrated devel. Envi.)</vt:lpstr>
      <vt:lpstr>Installation (Python &amp; Jupyter)</vt:lpstr>
      <vt:lpstr>Installation (Anaconda)</vt:lpstr>
      <vt:lpstr>Jupyter View</vt:lpstr>
      <vt:lpstr>Introduction to Jupyter</vt:lpstr>
      <vt:lpstr>Python is Interpreted and Compiled Both</vt:lpstr>
      <vt:lpstr>Practice Programs</vt:lpstr>
      <vt:lpstr>Indentation</vt:lpstr>
      <vt:lpstr>Python Data Types</vt:lpstr>
      <vt:lpstr>Numeric Data Type</vt:lpstr>
      <vt:lpstr>Integer Data Type</vt:lpstr>
      <vt:lpstr>Float data type</vt:lpstr>
      <vt:lpstr>String Data Type (str)</vt:lpstr>
      <vt:lpstr>Type Function</vt:lpstr>
      <vt:lpstr>Boolean data type(bool) </vt:lpstr>
      <vt:lpstr>Type Casting </vt:lpstr>
      <vt:lpstr>Implicit Type Casting </vt:lpstr>
      <vt:lpstr>Explicit Type Casting </vt:lpstr>
      <vt:lpstr>Arithmetic Operator</vt:lpstr>
      <vt:lpstr>Assignment Operator</vt:lpstr>
      <vt:lpstr>Assignment Operator</vt:lpstr>
      <vt:lpstr>Comparison Operator</vt:lpstr>
      <vt:lpstr>Logical Operator</vt:lpstr>
      <vt:lpstr>Identity Operator</vt:lpstr>
      <vt:lpstr>Membership Operator</vt:lpstr>
      <vt:lpstr>Bitwise Operator</vt:lpstr>
      <vt:lpstr>Ternary Operator</vt:lpstr>
      <vt:lpstr>Operator Precedence</vt:lpstr>
      <vt:lpstr>Operator Precedence</vt:lpstr>
      <vt:lpstr>Assignment</vt:lpstr>
      <vt:lpstr>Python Program to calculate simple interest</vt:lpstr>
      <vt:lpstr>Python Program to calculate Compound interest</vt:lpstr>
      <vt:lpstr>PowerPoint Presentation</vt:lpstr>
      <vt:lpstr>Contact 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DBMS</dc:title>
  <dc:creator>LJMCA</dc:creator>
  <cp:lastModifiedBy>Aditya Goswami</cp:lastModifiedBy>
  <cp:revision>331</cp:revision>
  <dcterms:created xsi:type="dcterms:W3CDTF">2022-01-28T06:23:03Z</dcterms:created>
  <dcterms:modified xsi:type="dcterms:W3CDTF">2024-04-15T14:18:46Z</dcterms:modified>
</cp:coreProperties>
</file>